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Gothic-bold.fntdata"/><Relationship Id="rId10" Type="http://schemas.openxmlformats.org/officeDocument/2006/relationships/slide" Target="slides/slide6.xml"/><Relationship Id="rId32" Type="http://schemas.openxmlformats.org/officeDocument/2006/relationships/font" Target="fonts/CenturyGothic-regular.fntdata"/><Relationship Id="rId13" Type="http://schemas.openxmlformats.org/officeDocument/2006/relationships/slide" Target="slides/slide9.xml"/><Relationship Id="rId35" Type="http://schemas.openxmlformats.org/officeDocument/2006/relationships/font" Target="fonts/CenturyGothic-boldItalic.fntdata"/><Relationship Id="rId12" Type="http://schemas.openxmlformats.org/officeDocument/2006/relationships/slide" Target="slides/slide8.xml"/><Relationship Id="rId34"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mp; Template">
  <p:cSld name="1_Title &amp; Template">
    <p:spTree>
      <p:nvGrpSpPr>
        <p:cNvPr id="22" name="Shape 22"/>
        <p:cNvGrpSpPr/>
        <p:nvPr/>
      </p:nvGrpSpPr>
      <p:grpSpPr>
        <a:xfrm>
          <a:off x="0" y="0"/>
          <a:ext cx="0" cy="0"/>
          <a:chOff x="0" y="0"/>
          <a:chExt cx="0" cy="0"/>
        </a:xfrm>
      </p:grpSpPr>
      <p:sp>
        <p:nvSpPr>
          <p:cNvPr id="23" name="Google Shape;23;p2"/>
          <p:cNvSpPr/>
          <p:nvPr/>
        </p:nvSpPr>
        <p:spPr>
          <a:xfrm>
            <a:off x="0" y="2352675"/>
            <a:ext cx="12192000" cy="3556000"/>
          </a:xfrm>
          <a:prstGeom prst="rect">
            <a:avLst/>
          </a:prstGeom>
          <a:solidFill>
            <a:srgbClr val="DEF4FB">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 name="Google Shape;24;p2"/>
          <p:cNvSpPr/>
          <p:nvPr>
            <p:ph idx="2" type="pic"/>
          </p:nvPr>
        </p:nvSpPr>
        <p:spPr>
          <a:xfrm>
            <a:off x="5314770" y="1023576"/>
            <a:ext cx="3452714" cy="3452712"/>
          </a:xfrm>
          <a:prstGeom prst="rect">
            <a:avLst/>
          </a:prstGeom>
          <a:noFill/>
          <a:ln>
            <a:noFill/>
          </a:ln>
        </p:spPr>
        <p:txBody>
          <a:bodyPr anchorCtr="0" anchor="ctr" bIns="45700" lIns="91425" spcFirstLastPara="1" rIns="91425" wrap="square" tIns="45700"/>
          <a:lstStyle>
            <a:lvl1pPr lvl="0" marR="0" rtl="0" algn="ctr">
              <a:lnSpc>
                <a:spcPct val="100000"/>
              </a:lnSpc>
              <a:spcBef>
                <a:spcPts val="1000"/>
              </a:spcBef>
              <a:spcAft>
                <a:spcPts val="0"/>
              </a:spcAft>
              <a:buClr>
                <a:schemeClr val="accent1"/>
              </a:buClr>
              <a:buSzPts val="1440"/>
              <a:buFont typeface="Noto Sans Symbols"/>
              <a:buNone/>
              <a:defRPr b="0" i="0" sz="1800" u="none" cap="none" strike="noStrike">
                <a:solidFill>
                  <a:srgbClr val="3F3F3F"/>
                </a:solidFill>
                <a:latin typeface="Trebuchet MS"/>
                <a:ea typeface="Trebuchet MS"/>
                <a:cs typeface="Trebuchet MS"/>
                <a:sym typeface="Trebuchet MS"/>
              </a:defRPr>
            </a:lvl1pPr>
            <a:lvl2pPr lvl="1"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lvl="2"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lvl="3"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lvl="4"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lvl="5"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lvl="6"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lvl="7"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lvl="8"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5" name="Google Shape;25;p2"/>
          <p:cNvSpPr/>
          <p:nvPr>
            <p:ph idx="3" type="pic"/>
          </p:nvPr>
        </p:nvSpPr>
        <p:spPr>
          <a:xfrm>
            <a:off x="8017710" y="317157"/>
            <a:ext cx="2825998" cy="2825997"/>
          </a:xfrm>
          <a:prstGeom prst="rect">
            <a:avLst/>
          </a:prstGeom>
          <a:noFill/>
          <a:ln>
            <a:noFill/>
          </a:ln>
        </p:spPr>
        <p:txBody>
          <a:bodyPr anchorCtr="0" anchor="ctr" bIns="45700" lIns="91425" spcFirstLastPara="1" rIns="91425" wrap="square" tIns="45700"/>
          <a:lstStyle>
            <a:lvl1pPr lvl="0" marR="0" rtl="0" algn="ctr">
              <a:lnSpc>
                <a:spcPct val="100000"/>
              </a:lnSpc>
              <a:spcBef>
                <a:spcPts val="1000"/>
              </a:spcBef>
              <a:spcAft>
                <a:spcPts val="0"/>
              </a:spcAft>
              <a:buClr>
                <a:schemeClr val="accent1"/>
              </a:buClr>
              <a:buSzPts val="1440"/>
              <a:buFont typeface="Noto Sans Symbols"/>
              <a:buNone/>
              <a:defRPr b="0" i="0" sz="1800" u="none" cap="none" strike="noStrike">
                <a:solidFill>
                  <a:srgbClr val="3F3F3F"/>
                </a:solidFill>
                <a:latin typeface="Trebuchet MS"/>
                <a:ea typeface="Trebuchet MS"/>
                <a:cs typeface="Trebuchet MS"/>
                <a:sym typeface="Trebuchet MS"/>
              </a:defRPr>
            </a:lvl1pPr>
            <a:lvl2pPr lvl="1"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lvl="2"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lvl="3"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lvl="4"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lvl="5"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lvl="6"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lvl="7"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lvl="8"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6" name="Google Shape;26;p2"/>
          <p:cNvSpPr/>
          <p:nvPr>
            <p:ph idx="4" type="pic"/>
          </p:nvPr>
        </p:nvSpPr>
        <p:spPr>
          <a:xfrm>
            <a:off x="6965253" y="2911543"/>
            <a:ext cx="3878455" cy="3878454"/>
          </a:xfrm>
          <a:prstGeom prst="rect">
            <a:avLst/>
          </a:prstGeom>
          <a:noFill/>
          <a:ln>
            <a:noFill/>
          </a:ln>
        </p:spPr>
        <p:txBody>
          <a:bodyPr anchorCtr="0" anchor="ctr" bIns="45700" lIns="91425" spcFirstLastPara="1" rIns="91425" wrap="square" tIns="45700"/>
          <a:lstStyle>
            <a:lvl1pPr lvl="0" marR="0" rtl="0" algn="ctr">
              <a:lnSpc>
                <a:spcPct val="100000"/>
              </a:lnSpc>
              <a:spcBef>
                <a:spcPts val="1000"/>
              </a:spcBef>
              <a:spcAft>
                <a:spcPts val="0"/>
              </a:spcAft>
              <a:buClr>
                <a:schemeClr val="accent1"/>
              </a:buClr>
              <a:buSzPts val="1440"/>
              <a:buFont typeface="Noto Sans Symbols"/>
              <a:buNone/>
              <a:defRPr b="0" i="0" sz="1800" u="none" cap="none" strike="noStrike">
                <a:solidFill>
                  <a:srgbClr val="3F3F3F"/>
                </a:solidFill>
                <a:latin typeface="Trebuchet MS"/>
                <a:ea typeface="Trebuchet MS"/>
                <a:cs typeface="Trebuchet MS"/>
                <a:sym typeface="Trebuchet MS"/>
              </a:defRPr>
            </a:lvl1pPr>
            <a:lvl2pPr lvl="1"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lvl="2"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lvl="3"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lvl="4"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lvl="5"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lvl="6"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lvl="7"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lvl="8"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7" name="Google Shape;27;p2"/>
          <p:cNvSpPr/>
          <p:nvPr>
            <p:ph idx="5" type="pic"/>
          </p:nvPr>
        </p:nvSpPr>
        <p:spPr>
          <a:xfrm>
            <a:off x="9585823" y="2371319"/>
            <a:ext cx="1844119" cy="1844118"/>
          </a:xfrm>
          <a:prstGeom prst="rect">
            <a:avLst/>
          </a:prstGeom>
          <a:noFill/>
          <a:ln>
            <a:noFill/>
          </a:ln>
        </p:spPr>
        <p:txBody>
          <a:bodyPr anchorCtr="0" anchor="ctr" bIns="45700" lIns="91425" spcFirstLastPara="1" rIns="91425" wrap="square" tIns="45700"/>
          <a:lstStyle>
            <a:lvl1pPr lvl="0" marR="0" rtl="0" algn="ctr">
              <a:lnSpc>
                <a:spcPct val="100000"/>
              </a:lnSpc>
              <a:spcBef>
                <a:spcPts val="1000"/>
              </a:spcBef>
              <a:spcAft>
                <a:spcPts val="0"/>
              </a:spcAft>
              <a:buClr>
                <a:schemeClr val="accent1"/>
              </a:buClr>
              <a:buSzPts val="1440"/>
              <a:buFont typeface="Noto Sans Symbols"/>
              <a:buNone/>
              <a:defRPr b="0" i="0" sz="1800" u="none" cap="none" strike="noStrike">
                <a:solidFill>
                  <a:srgbClr val="3F3F3F"/>
                </a:solidFill>
                <a:latin typeface="Trebuchet MS"/>
                <a:ea typeface="Trebuchet MS"/>
                <a:cs typeface="Trebuchet MS"/>
                <a:sym typeface="Trebuchet MS"/>
              </a:defRPr>
            </a:lvl1pPr>
            <a:lvl2pPr lvl="1"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lvl="2"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lvl="3"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lvl="4"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lvl="5"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lvl="6"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lvl="7"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lvl="8"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8" name="Google Shape;28;p2"/>
          <p:cNvSpPr/>
          <p:nvPr/>
        </p:nvSpPr>
        <p:spPr>
          <a:xfrm rot="-2700000">
            <a:off x="6148917" y="4271499"/>
            <a:ext cx="676275" cy="67627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 name="Google Shape;29;p2"/>
          <p:cNvSpPr/>
          <p:nvPr/>
        </p:nvSpPr>
        <p:spPr>
          <a:xfrm rot="-2700000">
            <a:off x="11110856" y="1140795"/>
            <a:ext cx="2162288" cy="2162288"/>
          </a:xfrm>
          <a:custGeom>
            <a:rect b="b" l="l" r="r" t="t"/>
            <a:pathLst>
              <a:path extrusionOk="0" h="2162288" w="2162288">
                <a:moveTo>
                  <a:pt x="2162288" y="0"/>
                </a:moveTo>
                <a:lnTo>
                  <a:pt x="0" y="216228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 name="Google Shape;30;p2"/>
          <p:cNvSpPr/>
          <p:nvPr/>
        </p:nvSpPr>
        <p:spPr>
          <a:xfrm rot="-2700000">
            <a:off x="9996957" y="5046445"/>
            <a:ext cx="2799372" cy="2166377"/>
          </a:xfrm>
          <a:custGeom>
            <a:rect b="b" l="l" r="r" t="t"/>
            <a:pathLst>
              <a:path extrusionOk="0" h="2166377" w="2799372">
                <a:moveTo>
                  <a:pt x="2799372" y="0"/>
                </a:moveTo>
                <a:lnTo>
                  <a:pt x="2799372" y="819814"/>
                </a:lnTo>
                <a:lnTo>
                  <a:pt x="1452809" y="2166377"/>
                </a:lnTo>
                <a:lnTo>
                  <a:pt x="0" y="71356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 name="Google Shape;31;p2"/>
          <p:cNvSpPr/>
          <p:nvPr/>
        </p:nvSpPr>
        <p:spPr>
          <a:xfrm rot="-2700000">
            <a:off x="7343001" y="310757"/>
            <a:ext cx="1079931" cy="107993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 name="Google Shape;32;p2"/>
          <p:cNvSpPr txBox="1"/>
          <p:nvPr>
            <p:ph type="title"/>
          </p:nvPr>
        </p:nvSpPr>
        <p:spPr>
          <a:xfrm>
            <a:off x="495300" y="3619839"/>
            <a:ext cx="4819470" cy="501968"/>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3600"/>
              <a:buNone/>
              <a:defRPr b="1">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 type="body"/>
          </p:nvPr>
        </p:nvSpPr>
        <p:spPr>
          <a:xfrm>
            <a:off x="508734" y="4196430"/>
            <a:ext cx="4806034" cy="604170"/>
          </a:xfrm>
          <a:prstGeom prst="rect">
            <a:avLst/>
          </a:prstGeom>
          <a:noFill/>
          <a:ln>
            <a:noFill/>
          </a:ln>
        </p:spPr>
        <p:txBody>
          <a:bodyPr anchorCtr="0" anchor="t" bIns="45700" lIns="0" spcFirstLastPara="1" rIns="0" wrap="square" tIns="45700"/>
          <a:lstStyle>
            <a:lvl1pPr indent="-228600" lvl="0" marL="457200" algn="l">
              <a:lnSpc>
                <a:spcPct val="122222"/>
              </a:lnSpc>
              <a:spcBef>
                <a:spcPts val="0"/>
              </a:spcBef>
              <a:spcAft>
                <a:spcPts val="0"/>
              </a:spcAft>
              <a:buSzPts val="1440"/>
              <a:buNone/>
              <a:defRPr sz="1800">
                <a:solidFill>
                  <a:schemeClr val="dk1"/>
                </a:solidFill>
              </a:defRPr>
            </a:lvl1pPr>
            <a:lvl2pPr indent="-309880" lvl="1" marL="914400" algn="l">
              <a:lnSpc>
                <a:spcPct val="100000"/>
              </a:lnSpc>
              <a:spcBef>
                <a:spcPts val="1000"/>
              </a:spcBef>
              <a:spcAft>
                <a:spcPts val="0"/>
              </a:spcAft>
              <a:buSzPts val="1280"/>
              <a:buChar char="▶"/>
              <a:defRPr/>
            </a:lvl2pPr>
            <a:lvl3pPr indent="-299719" lvl="2" marL="1371600" algn="l">
              <a:lnSpc>
                <a:spcPct val="100000"/>
              </a:lnSpc>
              <a:spcBef>
                <a:spcPts val="1000"/>
              </a:spcBef>
              <a:spcAft>
                <a:spcPts val="0"/>
              </a:spcAft>
              <a:buSzPts val="1120"/>
              <a:buChar char="▶"/>
              <a:defRPr/>
            </a:lvl3pPr>
            <a:lvl4pPr indent="-289560" lvl="3" marL="1828800" algn="l">
              <a:lnSpc>
                <a:spcPct val="100000"/>
              </a:lnSpc>
              <a:spcBef>
                <a:spcPts val="1000"/>
              </a:spcBef>
              <a:spcAft>
                <a:spcPts val="0"/>
              </a:spcAft>
              <a:buSzPts val="960"/>
              <a:buChar char="▶"/>
              <a:defRPr/>
            </a:lvl4pPr>
            <a:lvl5pPr indent="-289560" lvl="4" marL="2286000" algn="l">
              <a:lnSpc>
                <a:spcPct val="100000"/>
              </a:lnSpc>
              <a:spcBef>
                <a:spcPts val="1000"/>
              </a:spcBef>
              <a:spcAft>
                <a:spcPts val="0"/>
              </a:spcAft>
              <a:buSzPts val="960"/>
              <a:buChar char="▶"/>
              <a:defRPr/>
            </a:lvl5pPr>
            <a:lvl6pPr indent="-289560" lvl="5" marL="2743200" algn="l">
              <a:lnSpc>
                <a:spcPct val="100000"/>
              </a:lnSpc>
              <a:spcBef>
                <a:spcPts val="1000"/>
              </a:spcBef>
              <a:spcAft>
                <a:spcPts val="0"/>
              </a:spcAft>
              <a:buSzPts val="960"/>
              <a:buChar char="▶"/>
              <a:defRPr/>
            </a:lvl6pPr>
            <a:lvl7pPr indent="-289560" lvl="6" marL="3200400" algn="l">
              <a:lnSpc>
                <a:spcPct val="100000"/>
              </a:lnSpc>
              <a:spcBef>
                <a:spcPts val="1000"/>
              </a:spcBef>
              <a:spcAft>
                <a:spcPts val="0"/>
              </a:spcAft>
              <a:buSzPts val="960"/>
              <a:buChar char="▶"/>
              <a:defRPr/>
            </a:lvl7pPr>
            <a:lvl8pPr indent="-289559" lvl="7" marL="3657600" algn="l">
              <a:lnSpc>
                <a:spcPct val="100000"/>
              </a:lnSpc>
              <a:spcBef>
                <a:spcPts val="1000"/>
              </a:spcBef>
              <a:spcAft>
                <a:spcPts val="0"/>
              </a:spcAft>
              <a:buSzPts val="960"/>
              <a:buChar char="▶"/>
              <a:defRPr/>
            </a:lvl8pPr>
            <a:lvl9pPr indent="-289559" lvl="8" marL="4114800" algn="l">
              <a:lnSpc>
                <a:spcPct val="100000"/>
              </a:lnSpc>
              <a:spcBef>
                <a:spcPts val="1000"/>
              </a:spcBef>
              <a:spcAft>
                <a:spcPts val="0"/>
              </a:spcAft>
              <a:buSzPts val="96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95" name="Shape 95"/>
        <p:cNvGrpSpPr/>
        <p:nvPr/>
      </p:nvGrpSpPr>
      <p:grpSpPr>
        <a:xfrm>
          <a:off x="0" y="0"/>
          <a:ext cx="0" cy="0"/>
          <a:chOff x="0" y="0"/>
          <a:chExt cx="0" cy="0"/>
        </a:xfrm>
      </p:grpSpPr>
      <p:sp>
        <p:nvSpPr>
          <p:cNvPr id="96" name="Google Shape;96;p11"/>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p:nvPr>
            <p:ph idx="2" type="pic"/>
          </p:nvPr>
        </p:nvSpPr>
        <p:spPr>
          <a:xfrm>
            <a:off x="677334" y="609600"/>
            <a:ext cx="8596668" cy="3845718"/>
          </a:xfrm>
          <a:prstGeom prst="rect">
            <a:avLst/>
          </a:prstGeom>
          <a:noFill/>
          <a:ln>
            <a:noFill/>
          </a:ln>
        </p:spPr>
        <p:txBody>
          <a:bodyPr anchorCtr="0" anchor="t" bIns="45700" lIns="91425" spcFirstLastPara="1" rIns="91425" wrap="square" tIns="45700"/>
          <a:lstStyle>
            <a:lvl1pPr lvl="0" marR="0" rtl="0" algn="ctr">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1pPr>
            <a:lvl2pPr lvl="1"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2pPr>
            <a:lvl3pPr lvl="2"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3pPr>
            <a:lvl4pPr lvl="3"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4pPr>
            <a:lvl5pPr lvl="4"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5pPr>
            <a:lvl6pPr lvl="5"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6pPr>
            <a:lvl7pPr lvl="6"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7pPr>
            <a:lvl8pPr lvl="7"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8pPr>
            <a:lvl9pPr lvl="8"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98" name="Google Shape;98;p11"/>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9" name="Google Shape;99;p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102" name="Shape 102"/>
        <p:cNvGrpSpPr/>
        <p:nvPr/>
      </p:nvGrpSpPr>
      <p:grpSpPr>
        <a:xfrm>
          <a:off x="0" y="0"/>
          <a:ext cx="0" cy="0"/>
          <a:chOff x="0" y="0"/>
          <a:chExt cx="0" cy="0"/>
        </a:xfrm>
      </p:grpSpPr>
      <p:sp>
        <p:nvSpPr>
          <p:cNvPr id="103" name="Google Shape;103;p12"/>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2"/>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5" name="Google Shape;105;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108" name="Shape 108"/>
        <p:cNvGrpSpPr/>
        <p:nvPr/>
      </p:nvGrpSpPr>
      <p:grpSpPr>
        <a:xfrm>
          <a:off x="0" y="0"/>
          <a:ext cx="0" cy="0"/>
          <a:chOff x="0" y="0"/>
          <a:chExt cx="0" cy="0"/>
        </a:xfrm>
      </p:grpSpPr>
      <p:sp>
        <p:nvSpPr>
          <p:cNvPr id="109" name="Google Shape;109;p13"/>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1" name="Google Shape;111;p13"/>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2" name="Google Shape;112;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3"/>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6" name="Google Shape;116;p13"/>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17" name="Shape 117"/>
        <p:cNvGrpSpPr/>
        <p:nvPr/>
      </p:nvGrpSpPr>
      <p:grpSpPr>
        <a:xfrm>
          <a:off x="0" y="0"/>
          <a:ext cx="0" cy="0"/>
          <a:chOff x="0" y="0"/>
          <a:chExt cx="0" cy="0"/>
        </a:xfrm>
      </p:grpSpPr>
      <p:sp>
        <p:nvSpPr>
          <p:cNvPr id="118" name="Google Shape;118;p14"/>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0" name="Google Shape;120;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23" name="Shape 123"/>
        <p:cNvGrpSpPr/>
        <p:nvPr/>
      </p:nvGrpSpPr>
      <p:grpSpPr>
        <a:xfrm>
          <a:off x="0" y="0"/>
          <a:ext cx="0" cy="0"/>
          <a:chOff x="0" y="0"/>
          <a:chExt cx="0" cy="0"/>
        </a:xfrm>
      </p:grpSpPr>
      <p:sp>
        <p:nvSpPr>
          <p:cNvPr id="124" name="Google Shape;124;p15"/>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6" name="Google Shape;126;p1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7" name="Google Shape;127;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p15"/>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31" name="Google Shape;131;p15"/>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32" name="Shape 132"/>
        <p:cNvGrpSpPr/>
        <p:nvPr/>
      </p:nvGrpSpPr>
      <p:grpSpPr>
        <a:xfrm>
          <a:off x="0" y="0"/>
          <a:ext cx="0" cy="0"/>
          <a:chOff x="0" y="0"/>
          <a:chExt cx="0" cy="0"/>
        </a:xfrm>
      </p:grpSpPr>
      <p:sp>
        <p:nvSpPr>
          <p:cNvPr id="133" name="Google Shape;133;p16"/>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5" name="Google Shape;135;p1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36" name="Google Shape;136;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9" name="Shape 139"/>
        <p:cNvGrpSpPr/>
        <p:nvPr/>
      </p:nvGrpSpPr>
      <p:grpSpPr>
        <a:xfrm>
          <a:off x="0" y="0"/>
          <a:ext cx="0" cy="0"/>
          <a:chOff x="0" y="0"/>
          <a:chExt cx="0" cy="0"/>
        </a:xfrm>
      </p:grpSpPr>
      <p:sp>
        <p:nvSpPr>
          <p:cNvPr id="140" name="Google Shape;140;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7"/>
          <p:cNvSpPr txBox="1"/>
          <p:nvPr>
            <p:ph idx="1" type="body"/>
          </p:nvPr>
        </p:nvSpPr>
        <p:spPr>
          <a:xfrm rot="5400000">
            <a:off x="3035282" y="-197358"/>
            <a:ext cx="3880773" cy="8596668"/>
          </a:xfrm>
          <a:prstGeom prst="rect">
            <a:avLst/>
          </a:prstGeom>
          <a:noFill/>
          <a:ln>
            <a:noFill/>
          </a:ln>
        </p:spPr>
        <p:txBody>
          <a:bodyPr anchorCtr="0" anchor="t" bIns="45700" lIns="91425" spcFirstLastPara="1" rIns="91425" wrap="square" tIns="45700"/>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2" name="Google Shape;142;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5" name="Shape 145"/>
        <p:cNvGrpSpPr/>
        <p:nvPr/>
      </p:nvGrpSpPr>
      <p:grpSpPr>
        <a:xfrm>
          <a:off x="0" y="0"/>
          <a:ext cx="0" cy="0"/>
          <a:chOff x="0" y="0"/>
          <a:chExt cx="0" cy="0"/>
        </a:xfrm>
      </p:grpSpPr>
      <p:sp>
        <p:nvSpPr>
          <p:cNvPr id="146" name="Google Shape;146;p18"/>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18"/>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8" name="Google Shape;148;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4" name="Shape 34"/>
        <p:cNvGrpSpPr/>
        <p:nvPr/>
      </p:nvGrpSpPr>
      <p:grpSpPr>
        <a:xfrm>
          <a:off x="0" y="0"/>
          <a:ext cx="0" cy="0"/>
          <a:chOff x="0" y="0"/>
          <a:chExt cx="0" cy="0"/>
        </a:xfrm>
      </p:grpSpPr>
      <p:sp>
        <p:nvSpPr>
          <p:cNvPr id="35" name="Google Shape;35;p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38" name="Shape 38"/>
        <p:cNvGrpSpPr/>
        <p:nvPr/>
      </p:nvGrpSpPr>
      <p:grpSpPr>
        <a:xfrm>
          <a:off x="0" y="0"/>
          <a:ext cx="0" cy="0"/>
          <a:chOff x="0" y="0"/>
          <a:chExt cx="0" cy="0"/>
        </a:xfrm>
      </p:grpSpPr>
      <p:grpSp>
        <p:nvGrpSpPr>
          <p:cNvPr id="39" name="Google Shape;39;p4"/>
          <p:cNvGrpSpPr/>
          <p:nvPr/>
        </p:nvGrpSpPr>
        <p:grpSpPr>
          <a:xfrm>
            <a:off x="0" y="-8467"/>
            <a:ext cx="12192000" cy="6866467"/>
            <a:chOff x="0" y="-8467"/>
            <a:chExt cx="12192000" cy="6866467"/>
          </a:xfrm>
        </p:grpSpPr>
        <p:sp>
          <p:nvSpPr>
            <p:cNvPr id="40" name="Google Shape;40;p4"/>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019"/>
              </a:schemeClr>
            </a:solidFill>
            <a:ln>
              <a:noFill/>
            </a:ln>
          </p:spPr>
        </p:sp>
        <p:cxnSp>
          <p:nvCxnSpPr>
            <p:cNvPr id="41" name="Google Shape;41;p4"/>
            <p:cNvCxnSpPr/>
            <p:nvPr/>
          </p:nvCxnSpPr>
          <p:spPr>
            <a:xfrm>
              <a:off x="9371012" y="0"/>
              <a:ext cx="1219200" cy="6858000"/>
            </a:xfrm>
            <a:prstGeom prst="straightConnector1">
              <a:avLst/>
            </a:prstGeom>
            <a:noFill/>
            <a:ln cap="flat" cmpd="sng" w="9525">
              <a:solidFill>
                <a:schemeClr val="accent1">
                  <a:alpha val="69019"/>
                </a:schemeClr>
              </a:solidFill>
              <a:prstDash val="solid"/>
              <a:round/>
              <a:headEnd len="sm" w="sm" type="none"/>
              <a:tailEnd len="sm" w="sm" type="none"/>
            </a:ln>
          </p:spPr>
        </p:cxnSp>
        <p:cxnSp>
          <p:nvCxnSpPr>
            <p:cNvPr id="42" name="Google Shape;42;p4"/>
            <p:cNvCxnSpPr/>
            <p:nvPr/>
          </p:nvCxnSpPr>
          <p:spPr>
            <a:xfrm flipH="1">
              <a:off x="7425267" y="3681413"/>
              <a:ext cx="4763558" cy="3176587"/>
            </a:xfrm>
            <a:prstGeom prst="straightConnector1">
              <a:avLst/>
            </a:prstGeom>
            <a:noFill/>
            <a:ln cap="flat" cmpd="sng" w="9525">
              <a:solidFill>
                <a:schemeClr val="accent1">
                  <a:alpha val="69019"/>
                </a:schemeClr>
              </a:solidFill>
              <a:prstDash val="solid"/>
              <a:round/>
              <a:headEnd len="sm" w="sm" type="none"/>
              <a:tailEnd len="sm" w="sm" type="none"/>
            </a:ln>
          </p:spPr>
        </p:cxnSp>
        <p:sp>
          <p:nvSpPr>
            <p:cNvPr id="43" name="Google Shape;43;p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4901"/>
              </a:schemeClr>
            </a:solidFill>
            <a:ln>
              <a:noFill/>
            </a:ln>
          </p:spPr>
        </p:sp>
        <p:sp>
          <p:nvSpPr>
            <p:cNvPr id="44" name="Google Shape;44;p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5" name="Google Shape;45;p4"/>
            <p:cNvSpPr/>
            <p:nvPr/>
          </p:nvSpPr>
          <p:spPr>
            <a:xfrm>
              <a:off x="8932333" y="3048000"/>
              <a:ext cx="3259667" cy="3810000"/>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019"/>
              </a:srgbClr>
            </a:solidFill>
            <a:ln>
              <a:noFill/>
            </a:ln>
          </p:spPr>
        </p:sp>
        <p:sp>
          <p:nvSpPr>
            <p:cNvPr id="47" name="Google Shape;47;p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019"/>
              </a:schemeClr>
            </a:solidFill>
            <a:ln>
              <a:noFill/>
            </a:ln>
          </p:spPr>
        </p:sp>
        <p:sp>
          <p:nvSpPr>
            <p:cNvPr id="48" name="Google Shape;48;p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49" name="Google Shape;49;p4"/>
            <p:cNvSpPr/>
            <p:nvPr/>
          </p:nvSpPr>
          <p:spPr>
            <a:xfrm>
              <a:off x="10371666" y="3589867"/>
              <a:ext cx="1817159" cy="3268133"/>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 name="Google Shape;50;p4"/>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52" name="Google Shape;52;p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5" name="Shape 55"/>
        <p:cNvGrpSpPr/>
        <p:nvPr/>
      </p:nvGrpSpPr>
      <p:grpSpPr>
        <a:xfrm>
          <a:off x="0" y="0"/>
          <a:ext cx="0" cy="0"/>
          <a:chOff x="0" y="0"/>
          <a:chExt cx="0" cy="0"/>
        </a:xfrm>
      </p:grpSpPr>
      <p:sp>
        <p:nvSpPr>
          <p:cNvPr id="56" name="Google Shape;56;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8" name="Google Shape;58;p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1" name="Shape 61"/>
        <p:cNvGrpSpPr/>
        <p:nvPr/>
      </p:nvGrpSpPr>
      <p:grpSpPr>
        <a:xfrm>
          <a:off x="0" y="0"/>
          <a:ext cx="0" cy="0"/>
          <a:chOff x="0" y="0"/>
          <a:chExt cx="0" cy="0"/>
        </a:xfrm>
      </p:grpSpPr>
      <p:sp>
        <p:nvSpPr>
          <p:cNvPr id="62" name="Google Shape;62;p6"/>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64" name="Google Shape;64;p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7" name="Shape 67"/>
        <p:cNvGrpSpPr/>
        <p:nvPr/>
      </p:nvGrpSpPr>
      <p:grpSpPr>
        <a:xfrm>
          <a:off x="0" y="0"/>
          <a:ext cx="0" cy="0"/>
          <a:chOff x="0" y="0"/>
          <a:chExt cx="0" cy="0"/>
        </a:xfrm>
      </p:grpSpPr>
      <p:sp>
        <p:nvSpPr>
          <p:cNvPr id="68" name="Google Shape;68;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0" name="Google Shape;70;p7"/>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1" name="Google Shape;71;p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4" name="Shape 74"/>
        <p:cNvGrpSpPr/>
        <p:nvPr/>
      </p:nvGrpSpPr>
      <p:grpSpPr>
        <a:xfrm>
          <a:off x="0" y="0"/>
          <a:ext cx="0" cy="0"/>
          <a:chOff x="0" y="0"/>
          <a:chExt cx="0" cy="0"/>
        </a:xfrm>
      </p:grpSpPr>
      <p:sp>
        <p:nvSpPr>
          <p:cNvPr id="75" name="Google Shape;75;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77" name="Google Shape;77;p8"/>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8" name="Google Shape;78;p8"/>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79" name="Google Shape;79;p8"/>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80" name="Google Shape;80;p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3" name="Shape 83"/>
        <p:cNvGrpSpPr/>
        <p:nvPr/>
      </p:nvGrpSpPr>
      <p:grpSpPr>
        <a:xfrm>
          <a:off x="0" y="0"/>
          <a:ext cx="0" cy="0"/>
          <a:chOff x="0" y="0"/>
          <a:chExt cx="0" cy="0"/>
        </a:xfrm>
      </p:grpSpPr>
      <p:sp>
        <p:nvSpPr>
          <p:cNvPr id="84" name="Google Shape;84;p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8" name="Shape 88"/>
        <p:cNvGrpSpPr/>
        <p:nvPr/>
      </p:nvGrpSpPr>
      <p:grpSpPr>
        <a:xfrm>
          <a:off x="0" y="0"/>
          <a:ext cx="0" cy="0"/>
          <a:chOff x="0" y="0"/>
          <a:chExt cx="0" cy="0"/>
        </a:xfrm>
      </p:grpSpPr>
      <p:sp>
        <p:nvSpPr>
          <p:cNvPr id="89" name="Google Shape;89;p10"/>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0"/>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91" name="Google Shape;91;p10"/>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92" name="Google Shape;92;p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cap="flat" cmpd="sng" w="9525">
              <a:solidFill>
                <a:schemeClr val="accent1">
                  <a:alpha val="69019"/>
                </a:schemeClr>
              </a:solidFill>
              <a:prstDash val="solid"/>
              <a:round/>
              <a:headEnd len="sm" w="sm" type="none"/>
              <a:tailEnd len="sm" w="sm" type="none"/>
            </a:ln>
          </p:spPr>
        </p:cxnSp>
        <p:cxnSp>
          <p:nvCxnSpPr>
            <p:cNvPr id="8" name="Google Shape;8;p1"/>
            <p:cNvCxnSpPr/>
            <p:nvPr/>
          </p:nvCxnSpPr>
          <p:spPr>
            <a:xfrm flipH="1">
              <a:off x="7425267" y="3681413"/>
              <a:ext cx="4763558" cy="3176587"/>
            </a:xfrm>
            <a:prstGeom prst="straightConnector1">
              <a:avLst/>
            </a:prstGeom>
            <a:noFill/>
            <a:ln cap="flat" cmpd="sng" w="9525">
              <a:solidFill>
                <a:schemeClr val="accent1">
                  <a:alpha val="69019"/>
                </a:schemeClr>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4901"/>
              </a:schemeClr>
            </a:solidFill>
            <a:ln>
              <a:noFill/>
            </a:ln>
          </p:spPr>
        </p:sp>
        <p:sp>
          <p:nvSpPr>
            <p:cNvPr id="10" name="Google Shape;10;p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019"/>
              </a:srgbClr>
            </a:solidFill>
            <a:ln>
              <a:noFill/>
            </a:ln>
          </p:spPr>
        </p:sp>
        <p:sp>
          <p:nvSpPr>
            <p:cNvPr id="13" name="Google Shape;13;p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019"/>
              </a:schemeClr>
            </a:solidFill>
            <a:ln>
              <a:noFill/>
            </a:ln>
          </p:spPr>
        </p:sp>
        <p:sp>
          <p:nvSpPr>
            <p:cNvPr id="14" name="Google Shape;14;p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5" name="Google Shape;15;p1"/>
            <p:cNvSpPr/>
            <p:nvPr/>
          </p:nvSpPr>
          <p:spPr>
            <a:xfrm>
              <a:off x="10371666" y="3589867"/>
              <a:ext cx="1817159" cy="3268133"/>
            </a:xfrm>
            <a:prstGeom prst="triangle">
              <a:avLst>
                <a:gd fmla="val 100000" name="adj"/>
              </a:avLst>
            </a:prstGeom>
            <a:solidFill>
              <a:srgbClr val="16B0E3">
                <a:alpha val="6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a:off x="0" y="4013200"/>
              <a:ext cx="448733" cy="2844800"/>
            </a:xfrm>
            <a:prstGeom prst="triangle">
              <a:avLst>
                <a:gd fmla="val 0" name="adj"/>
              </a:avLst>
            </a:prstGeom>
            <a:solidFill>
              <a:schemeClr val="accent1">
                <a:alpha val="6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9.jpg"/><Relationship Id="rId6"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vnayak3.wixsite.com/rentalrestyle"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19"/>
          <p:cNvPicPr preferRelativeResize="0"/>
          <p:nvPr>
            <p:ph idx="2" type="pic"/>
          </p:nvPr>
        </p:nvPicPr>
        <p:blipFill rotWithShape="1">
          <a:blip r:embed="rId3">
            <a:alphaModFix/>
          </a:blip>
          <a:srcRect b="4328" l="24756" r="12690" t="1767"/>
          <a:stretch/>
        </p:blipFill>
        <p:spPr>
          <a:xfrm>
            <a:off x="5314775" y="1023575"/>
            <a:ext cx="3278700" cy="3279000"/>
          </a:xfrm>
          <a:prstGeom prst="rect">
            <a:avLst/>
          </a:prstGeom>
          <a:noFill/>
          <a:ln>
            <a:noFill/>
          </a:ln>
        </p:spPr>
      </p:pic>
      <p:sp>
        <p:nvSpPr>
          <p:cNvPr id="156" name="Google Shape;156;p19"/>
          <p:cNvSpPr txBox="1"/>
          <p:nvPr>
            <p:ph type="title"/>
          </p:nvPr>
        </p:nvSpPr>
        <p:spPr>
          <a:xfrm>
            <a:off x="905437" y="2786509"/>
            <a:ext cx="4819470" cy="69410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b="0" i="1" lang="en-US" sz="4800">
                <a:solidFill>
                  <a:schemeClr val="accent2"/>
                </a:solidFill>
              </a:rPr>
              <a:t>Rental ReStyle</a:t>
            </a:r>
            <a:endParaRPr b="0" i="1" sz="4800">
              <a:solidFill>
                <a:schemeClr val="accent2"/>
              </a:solidFill>
            </a:endParaRPr>
          </a:p>
        </p:txBody>
      </p:sp>
      <p:sp>
        <p:nvSpPr>
          <p:cNvPr id="157" name="Google Shape;157;p19"/>
          <p:cNvSpPr txBox="1"/>
          <p:nvPr>
            <p:ph idx="1" type="body"/>
          </p:nvPr>
        </p:nvSpPr>
        <p:spPr>
          <a:xfrm>
            <a:off x="459750" y="3762675"/>
            <a:ext cx="4941300" cy="269400"/>
          </a:xfrm>
          <a:prstGeom prst="rect">
            <a:avLst/>
          </a:prstGeom>
          <a:noFill/>
          <a:ln>
            <a:noFill/>
          </a:ln>
        </p:spPr>
        <p:txBody>
          <a:bodyPr anchorCtr="0" anchor="t" bIns="45700" lIns="0" spcFirstLastPara="1" rIns="0" wrap="square" tIns="45700">
            <a:noAutofit/>
          </a:bodyPr>
          <a:lstStyle/>
          <a:p>
            <a:pPr indent="0" lvl="0" marL="0" rtl="0" algn="l">
              <a:lnSpc>
                <a:spcPct val="122222"/>
              </a:lnSpc>
              <a:spcBef>
                <a:spcPts val="0"/>
              </a:spcBef>
              <a:spcAft>
                <a:spcPts val="0"/>
              </a:spcAft>
              <a:buSzPts val="1440"/>
              <a:buNone/>
            </a:pPr>
            <a:r>
              <a:rPr i="1" lang="en-US">
                <a:solidFill>
                  <a:srgbClr val="226292"/>
                </a:solidFill>
              </a:rPr>
              <a:t>Look Like a Million Bucks Without Going Broke</a:t>
            </a:r>
            <a:endParaRPr/>
          </a:p>
          <a:p>
            <a:pPr indent="0" lvl="0" marL="0" rtl="0" algn="l">
              <a:lnSpc>
                <a:spcPct val="122222"/>
              </a:lnSpc>
              <a:spcBef>
                <a:spcPts val="0"/>
              </a:spcBef>
              <a:spcAft>
                <a:spcPts val="0"/>
              </a:spcAft>
              <a:buSzPts val="1440"/>
              <a:buNone/>
            </a:pPr>
            <a:r>
              <a:t/>
            </a:r>
            <a:endParaRPr/>
          </a:p>
        </p:txBody>
      </p:sp>
      <p:pic>
        <p:nvPicPr>
          <p:cNvPr id="158" name="Google Shape;158;p19"/>
          <p:cNvPicPr preferRelativeResize="0"/>
          <p:nvPr>
            <p:ph idx="4" type="pic"/>
          </p:nvPr>
        </p:nvPicPr>
        <p:blipFill rotWithShape="1">
          <a:blip r:embed="rId4">
            <a:alphaModFix/>
          </a:blip>
          <a:srcRect b="16873" l="0" r="0" t="16875"/>
          <a:stretch/>
        </p:blipFill>
        <p:spPr>
          <a:xfrm>
            <a:off x="6947501" y="3346836"/>
            <a:ext cx="3002400" cy="3002400"/>
          </a:xfrm>
          <a:prstGeom prst="rect">
            <a:avLst/>
          </a:prstGeom>
          <a:noFill/>
          <a:ln>
            <a:noFill/>
          </a:ln>
        </p:spPr>
      </p:pic>
      <p:pic>
        <p:nvPicPr>
          <p:cNvPr id="159" name="Google Shape;159;p19"/>
          <p:cNvPicPr preferRelativeResize="0"/>
          <p:nvPr>
            <p:ph idx="3" type="pic"/>
          </p:nvPr>
        </p:nvPicPr>
        <p:blipFill rotWithShape="1">
          <a:blip r:embed="rId5">
            <a:alphaModFix/>
          </a:blip>
          <a:srcRect b="-563" l="29081" r="4253" t="563"/>
          <a:stretch/>
        </p:blipFill>
        <p:spPr>
          <a:xfrm>
            <a:off x="8017710" y="317157"/>
            <a:ext cx="2825998" cy="2825997"/>
          </a:xfrm>
          <a:prstGeom prst="rect">
            <a:avLst/>
          </a:prstGeom>
          <a:noFill/>
          <a:ln>
            <a:noFill/>
          </a:ln>
        </p:spPr>
      </p:pic>
      <p:pic>
        <p:nvPicPr>
          <p:cNvPr id="160" name="Google Shape;160;p19"/>
          <p:cNvPicPr preferRelativeResize="0"/>
          <p:nvPr>
            <p:ph idx="5" type="pic"/>
          </p:nvPr>
        </p:nvPicPr>
        <p:blipFill rotWithShape="1">
          <a:blip r:embed="rId6">
            <a:alphaModFix/>
          </a:blip>
          <a:srcRect b="4311" l="31389" r="6031" t="1682"/>
          <a:stretch/>
        </p:blipFill>
        <p:spPr>
          <a:xfrm>
            <a:off x="9324950" y="2691126"/>
            <a:ext cx="2105100" cy="2105100"/>
          </a:xfrm>
          <a:prstGeom prst="rect">
            <a:avLst/>
          </a:prstGeom>
          <a:noFill/>
          <a:ln>
            <a:noFill/>
          </a:ln>
        </p:spPr>
      </p:pic>
      <p:cxnSp>
        <p:nvCxnSpPr>
          <p:cNvPr id="161" name="Google Shape;161;p19"/>
          <p:cNvCxnSpPr/>
          <p:nvPr/>
        </p:nvCxnSpPr>
        <p:spPr>
          <a:xfrm>
            <a:off x="594459" y="-21771"/>
            <a:ext cx="0" cy="3278842"/>
          </a:xfrm>
          <a:prstGeom prst="straightConnector1">
            <a:avLst/>
          </a:prstGeom>
          <a:noFill/>
          <a:ln cap="flat" cmpd="sng" w="38100">
            <a:solidFill>
              <a:srgbClr val="58C7EC"/>
            </a:solidFill>
            <a:prstDash val="solid"/>
            <a:round/>
            <a:headEnd len="sm" w="sm" type="none"/>
            <a:tailEnd len="sm" w="sm" type="none"/>
          </a:ln>
        </p:spPr>
      </p:cxnSp>
      <p:sp>
        <p:nvSpPr>
          <p:cNvPr id="162" name="Google Shape;162;p19"/>
          <p:cNvSpPr/>
          <p:nvPr/>
        </p:nvSpPr>
        <p:spPr>
          <a:xfrm rot="2700000">
            <a:off x="499209" y="3325289"/>
            <a:ext cx="190500" cy="19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Arial"/>
              <a:ea typeface="Arial"/>
              <a:cs typeface="Arial"/>
              <a:sym typeface="Arial"/>
            </a:endParaRPr>
          </a:p>
        </p:txBody>
      </p:sp>
      <p:sp>
        <p:nvSpPr>
          <p:cNvPr id="163" name="Google Shape;163;p19"/>
          <p:cNvSpPr/>
          <p:nvPr/>
        </p:nvSpPr>
        <p:spPr>
          <a:xfrm>
            <a:off x="267150" y="4302575"/>
            <a:ext cx="4941300" cy="153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31843C"/>
                </a:solidFill>
                <a:latin typeface="Century Gothic"/>
                <a:ea typeface="Century Gothic"/>
                <a:cs typeface="Century Gothic"/>
                <a:sym typeface="Century Gothic"/>
              </a:rPr>
              <a:t>    </a:t>
            </a:r>
            <a:r>
              <a:rPr b="1" i="0" lang="en-US" sz="2400" u="none" cap="none" strike="noStrike">
                <a:solidFill>
                  <a:srgbClr val="31843C"/>
                </a:solidFill>
                <a:latin typeface="Century Gothic"/>
                <a:ea typeface="Century Gothic"/>
                <a:cs typeface="Century Gothic"/>
                <a:sym typeface="Century Gothic"/>
              </a:rPr>
              <a:t>Prachi Sharma</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lang="en-US" sz="2400">
                <a:solidFill>
                  <a:srgbClr val="31843C"/>
                </a:solidFill>
                <a:latin typeface="Century Gothic"/>
                <a:ea typeface="Century Gothic"/>
                <a:cs typeface="Century Gothic"/>
                <a:sym typeface="Century Gothic"/>
              </a:rPr>
              <a:t>     </a:t>
            </a:r>
            <a:r>
              <a:rPr b="1" i="0" lang="en-US" sz="2400" u="none" cap="none" strike="noStrike">
                <a:solidFill>
                  <a:srgbClr val="31843C"/>
                </a:solidFill>
                <a:latin typeface="Century Gothic"/>
                <a:ea typeface="Century Gothic"/>
                <a:cs typeface="Century Gothic"/>
                <a:sym typeface="Century Gothic"/>
              </a:rPr>
              <a:t>Prithviraj Naidu</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lang="en-US" sz="2400">
                <a:solidFill>
                  <a:srgbClr val="31843C"/>
                </a:solidFill>
                <a:latin typeface="Century Gothic"/>
                <a:ea typeface="Century Gothic"/>
                <a:cs typeface="Century Gothic"/>
                <a:sym typeface="Century Gothic"/>
              </a:rPr>
              <a:t> </a:t>
            </a:r>
            <a:r>
              <a:rPr b="1" i="0" lang="en-US" sz="2400" u="none" cap="none" strike="noStrike">
                <a:solidFill>
                  <a:srgbClr val="31843C"/>
                </a:solidFill>
                <a:latin typeface="Century Gothic"/>
                <a:ea typeface="Century Gothic"/>
                <a:cs typeface="Century Gothic"/>
                <a:sym typeface="Century Gothic"/>
              </a:rPr>
              <a:t>Vikita Nayak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lang="en-US" sz="2400">
                <a:solidFill>
                  <a:srgbClr val="31843C"/>
                </a:solidFill>
                <a:latin typeface="Century Gothic"/>
                <a:ea typeface="Century Gothic"/>
                <a:cs typeface="Century Gothic"/>
                <a:sym typeface="Century Gothic"/>
              </a:rPr>
              <a:t>     </a:t>
            </a:r>
            <a:r>
              <a:rPr b="1" i="0" lang="en-US" sz="2400" u="none" cap="none" strike="noStrike">
                <a:solidFill>
                  <a:srgbClr val="31843C"/>
                </a:solidFill>
                <a:latin typeface="Century Gothic"/>
                <a:ea typeface="Century Gothic"/>
                <a:cs typeface="Century Gothic"/>
                <a:sym typeface="Century Gothic"/>
              </a:rPr>
              <a:t>Yogendra Sahu</a:t>
            </a:r>
            <a:endParaRPr b="1" i="0" sz="2400" u="none" cap="none" strike="noStrike">
              <a:solidFill>
                <a:srgbClr val="31843C"/>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8"/>
          <p:cNvSpPr txBox="1"/>
          <p:nvPr/>
        </p:nvSpPr>
        <p:spPr>
          <a:xfrm>
            <a:off x="1900550" y="319500"/>
            <a:ext cx="5819700" cy="7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txBox="1"/>
          <p:nvPr/>
        </p:nvSpPr>
        <p:spPr>
          <a:xfrm>
            <a:off x="468650" y="365100"/>
            <a:ext cx="8934900" cy="68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4000" u="none" cap="none" strike="noStrike">
                <a:solidFill>
                  <a:srgbClr val="0F7597"/>
                </a:solidFill>
                <a:latin typeface="Trebuchet MS"/>
                <a:ea typeface="Trebuchet MS"/>
                <a:cs typeface="Trebuchet MS"/>
                <a:sym typeface="Trebuchet MS"/>
              </a:rPr>
              <a:t>How do we run the business?</a:t>
            </a:r>
            <a:endParaRPr b="0" i="0" sz="4000" u="none" cap="none" strike="noStrike">
              <a:solidFill>
                <a:srgbClr val="0F7597"/>
              </a:solidFill>
              <a:latin typeface="Trebuchet MS"/>
              <a:ea typeface="Trebuchet MS"/>
              <a:cs typeface="Trebuchet MS"/>
              <a:sym typeface="Trebuchet MS"/>
            </a:endParaRPr>
          </a:p>
        </p:txBody>
      </p:sp>
      <p:sp>
        <p:nvSpPr>
          <p:cNvPr id="229" name="Google Shape;229;p28"/>
          <p:cNvSpPr txBox="1"/>
          <p:nvPr/>
        </p:nvSpPr>
        <p:spPr>
          <a:xfrm>
            <a:off x="551450" y="1320075"/>
            <a:ext cx="8769300" cy="458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Browse &amp; Add to cart</a:t>
            </a:r>
            <a:endParaRPr b="0" i="0" sz="2800" u="none" cap="none" strike="noStrike">
              <a:solidFill>
                <a:srgbClr val="000000"/>
              </a:solidFill>
              <a:latin typeface="Arial"/>
              <a:ea typeface="Arial"/>
              <a:cs typeface="Arial"/>
              <a:sym typeface="Arial"/>
            </a:endParaRPr>
          </a:p>
          <a:p>
            <a:pPr indent="-355600" lvl="1" marL="9144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Browse through catalogs uploaded by Designers</a:t>
            </a:r>
            <a:endParaRPr b="0" i="0" sz="2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1" marL="9144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Filter dresses based on</a:t>
            </a:r>
            <a:endParaRPr b="0" i="0" sz="2000" u="none" cap="none" strike="noStrike">
              <a:solidFill>
                <a:srgbClr val="000000"/>
              </a:solidFill>
              <a:latin typeface="Arial"/>
              <a:ea typeface="Arial"/>
              <a:cs typeface="Arial"/>
              <a:sym typeface="Arial"/>
            </a:endParaRPr>
          </a:p>
          <a:p>
            <a:pPr indent="-355600" lvl="2" marL="13716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Size</a:t>
            </a:r>
            <a:endParaRPr b="0" i="0" sz="2000" u="none" cap="none" strike="noStrike">
              <a:solidFill>
                <a:srgbClr val="000000"/>
              </a:solidFill>
              <a:latin typeface="Arial"/>
              <a:ea typeface="Arial"/>
              <a:cs typeface="Arial"/>
              <a:sym typeface="Arial"/>
            </a:endParaRPr>
          </a:p>
          <a:p>
            <a:pPr indent="-355600" lvl="2" marL="13716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Ethnicity</a:t>
            </a:r>
            <a:endParaRPr b="0" i="0" sz="2000" u="none" cap="none" strike="noStrike">
              <a:solidFill>
                <a:srgbClr val="000000"/>
              </a:solidFill>
              <a:latin typeface="Arial"/>
              <a:ea typeface="Arial"/>
              <a:cs typeface="Arial"/>
              <a:sym typeface="Arial"/>
            </a:endParaRPr>
          </a:p>
          <a:p>
            <a:pPr indent="-355600" lvl="2" marL="13716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Latest Trends</a:t>
            </a:r>
            <a:endParaRPr b="0" i="0" sz="20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1" marL="9144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Display available dresses based on filters</a:t>
            </a:r>
            <a:endParaRPr b="0" i="0" sz="20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1" marL="9144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Display Selected dress details &amp; availability</a:t>
            </a:r>
            <a:endParaRPr b="0" i="0" sz="20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1" marL="9144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Update Cart items up on dress addition</a:t>
            </a:r>
            <a:endParaRPr b="0" i="0" sz="2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9"/>
          <p:cNvSpPr txBox="1"/>
          <p:nvPr/>
        </p:nvSpPr>
        <p:spPr>
          <a:xfrm>
            <a:off x="539725" y="495725"/>
            <a:ext cx="8503500" cy="68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4000" u="none" cap="none" strike="noStrike">
                <a:solidFill>
                  <a:srgbClr val="0F7597"/>
                </a:solidFill>
                <a:latin typeface="Trebuchet MS"/>
                <a:ea typeface="Trebuchet MS"/>
                <a:cs typeface="Trebuchet MS"/>
                <a:sym typeface="Trebuchet MS"/>
              </a:rPr>
              <a:t>How do we run the business?</a:t>
            </a:r>
            <a:endParaRPr b="0" i="0" sz="4000" u="none" cap="none" strike="noStrike">
              <a:solidFill>
                <a:srgbClr val="0F7597"/>
              </a:solidFill>
              <a:latin typeface="Trebuchet MS"/>
              <a:ea typeface="Trebuchet MS"/>
              <a:cs typeface="Trebuchet MS"/>
              <a:sym typeface="Trebuchet MS"/>
            </a:endParaRPr>
          </a:p>
        </p:txBody>
      </p:sp>
      <p:sp>
        <p:nvSpPr>
          <p:cNvPr id="235" name="Google Shape;235;p29"/>
          <p:cNvSpPr txBox="1"/>
          <p:nvPr/>
        </p:nvSpPr>
        <p:spPr>
          <a:xfrm>
            <a:off x="539725" y="1551050"/>
            <a:ext cx="8965500" cy="4590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 Place an Order</a:t>
            </a:r>
            <a:endParaRPr b="0" i="0" sz="2800" u="none" cap="none" strike="noStrike">
              <a:solidFill>
                <a:srgbClr val="000000"/>
              </a:solidFill>
              <a:latin typeface="Arial"/>
              <a:ea typeface="Arial"/>
              <a:cs typeface="Arial"/>
              <a:sym typeface="Arial"/>
            </a:endParaRPr>
          </a:p>
          <a:p>
            <a:pPr indent="-355600" lvl="1" marL="9144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Once the customer confirms his/her outfit they proceed to checkout to place the order.</a:t>
            </a:r>
            <a:endParaRPr b="0" i="0" sz="2000" u="none" cap="none" strike="noStrike">
              <a:solidFill>
                <a:srgbClr val="000000"/>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1" marL="9144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Customers select, add or modify their shipping details and select their shipping preferences.</a:t>
            </a:r>
            <a:endParaRPr b="0" i="0" sz="2000" u="none" cap="none" strike="noStrike">
              <a:solidFill>
                <a:srgbClr val="000000"/>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1" marL="9144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 customer’s payment is then validated by the third party payment gateway.</a:t>
            </a:r>
            <a:endParaRPr b="0" i="0" sz="2000" u="none" cap="none" strike="noStrike">
              <a:solidFill>
                <a:srgbClr val="000000"/>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1" marL="9144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Once the payment is confirmed, the customer and designer get a notification via email confirming the order and receive the order number for tracking.</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nvSpPr>
        <p:spPr>
          <a:xfrm>
            <a:off x="657375" y="513500"/>
            <a:ext cx="7496400" cy="68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4000" u="none" cap="none" strike="noStrike">
                <a:solidFill>
                  <a:srgbClr val="0F7597"/>
                </a:solidFill>
                <a:latin typeface="Trebuchet MS"/>
                <a:ea typeface="Trebuchet MS"/>
                <a:cs typeface="Trebuchet MS"/>
                <a:sym typeface="Trebuchet MS"/>
              </a:rPr>
              <a:t>How do we run the business?</a:t>
            </a:r>
            <a:endParaRPr b="0" i="0" sz="4000" u="none" cap="none" strike="noStrike">
              <a:solidFill>
                <a:srgbClr val="0F7597"/>
              </a:solidFill>
              <a:latin typeface="Trebuchet MS"/>
              <a:ea typeface="Trebuchet MS"/>
              <a:cs typeface="Trebuchet MS"/>
              <a:sym typeface="Trebuchet MS"/>
            </a:endParaRPr>
          </a:p>
        </p:txBody>
      </p:sp>
      <p:sp>
        <p:nvSpPr>
          <p:cNvPr id="241" name="Google Shape;241;p30"/>
          <p:cNvSpPr txBox="1"/>
          <p:nvPr/>
        </p:nvSpPr>
        <p:spPr>
          <a:xfrm>
            <a:off x="657375" y="1563600"/>
            <a:ext cx="8762700" cy="4275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Process the Order</a:t>
            </a:r>
            <a:endParaRPr b="0" i="0" sz="2800" u="none" cap="none" strike="noStrike">
              <a:solidFill>
                <a:srgbClr val="000000"/>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Customer confirms the order</a:t>
            </a:r>
            <a:endParaRPr b="0" i="0" sz="2000" u="none" cap="none" strike="noStrike">
              <a:solidFill>
                <a:schemeClr val="dk1"/>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Proceeds to payment gateway &amp; provides payment details</a:t>
            </a:r>
            <a:endParaRPr b="0" i="0" sz="20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3rd Party Payment Gateway authenticate the details</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Customer receives payment confirmation</a:t>
            </a:r>
            <a:endParaRPr b="0" i="0" sz="2000" u="none" cap="none" strike="noStrike">
              <a:solidFill>
                <a:schemeClr val="dk1"/>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Order confirmation notification is sent to Designer of the ordered dress</a:t>
            </a:r>
            <a:endParaRPr b="0" i="0" sz="20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Designer keeps the dress ready for pick-up</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1"/>
          <p:cNvSpPr txBox="1"/>
          <p:nvPr/>
        </p:nvSpPr>
        <p:spPr>
          <a:xfrm>
            <a:off x="556650" y="513500"/>
            <a:ext cx="7514100" cy="68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4000" u="none" cap="none" strike="noStrike">
                <a:solidFill>
                  <a:srgbClr val="0F7597"/>
                </a:solidFill>
                <a:latin typeface="Trebuchet MS"/>
                <a:ea typeface="Trebuchet MS"/>
                <a:cs typeface="Trebuchet MS"/>
                <a:sym typeface="Trebuchet MS"/>
              </a:rPr>
              <a:t>How do we run the business?</a:t>
            </a:r>
            <a:endParaRPr b="0" i="0" sz="4000" u="none" cap="none" strike="noStrike">
              <a:solidFill>
                <a:srgbClr val="0F7597"/>
              </a:solidFill>
              <a:latin typeface="Trebuchet MS"/>
              <a:ea typeface="Trebuchet MS"/>
              <a:cs typeface="Trebuchet MS"/>
              <a:sym typeface="Trebuchet MS"/>
            </a:endParaRPr>
          </a:p>
        </p:txBody>
      </p:sp>
      <p:sp>
        <p:nvSpPr>
          <p:cNvPr id="247" name="Google Shape;247;p31"/>
          <p:cNvSpPr txBox="1"/>
          <p:nvPr/>
        </p:nvSpPr>
        <p:spPr>
          <a:xfrm>
            <a:off x="556650" y="1350400"/>
            <a:ext cx="10423200" cy="53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Returns</a:t>
            </a:r>
            <a:endParaRPr b="0" i="0" sz="2800" u="none" cap="none" strike="noStrike">
              <a:solidFill>
                <a:srgbClr val="000000"/>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system sends a reminder email to third party logistics house one day before the rental end date of the dress.</a:t>
            </a:r>
            <a:endParaRPr b="0" i="0" sz="2000" u="none" cap="none" strike="noStrike">
              <a:solidFill>
                <a:schemeClr val="dk1"/>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Customers are allowed to extend the rental period of the dress only 48 hours prior to the end of the rental period</a:t>
            </a:r>
            <a:endParaRPr b="0" i="0" sz="2000" u="none" cap="none" strike="noStrike">
              <a:solidFill>
                <a:schemeClr val="dk1"/>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Once the dress has been picked up from the customer, it is returned to the designer location.</a:t>
            </a:r>
            <a:endParaRPr b="0" i="0" sz="20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dress is inspected by the designer who updates the condition in the system.</a:t>
            </a:r>
            <a:endParaRPr b="0" i="0" sz="2000" u="none" cap="none" strike="noStrike">
              <a:solidFill>
                <a:schemeClr val="dk1"/>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On successful return the customer is asked for a review about their experience.</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system notifies the user if the dress is found damaged and deducts a certain fee from the security deposit.</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2"/>
          <p:cNvSpPr txBox="1"/>
          <p:nvPr/>
        </p:nvSpPr>
        <p:spPr>
          <a:xfrm>
            <a:off x="692525" y="301225"/>
            <a:ext cx="7514100" cy="68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4000" u="none" cap="none" strike="noStrike">
                <a:solidFill>
                  <a:srgbClr val="0F7597"/>
                </a:solidFill>
                <a:latin typeface="Trebuchet MS"/>
                <a:ea typeface="Trebuchet MS"/>
                <a:cs typeface="Trebuchet MS"/>
                <a:sym typeface="Trebuchet MS"/>
              </a:rPr>
              <a:t>System Context Diagram </a:t>
            </a:r>
            <a:endParaRPr b="0" i="0" sz="4000" u="none" cap="none" strike="noStrike">
              <a:solidFill>
                <a:srgbClr val="0F7597"/>
              </a:solidFill>
              <a:latin typeface="Trebuchet MS"/>
              <a:ea typeface="Trebuchet MS"/>
              <a:cs typeface="Trebuchet MS"/>
              <a:sym typeface="Trebuchet MS"/>
            </a:endParaRPr>
          </a:p>
        </p:txBody>
      </p:sp>
      <p:sp>
        <p:nvSpPr>
          <p:cNvPr id="253" name="Google Shape;253;p32"/>
          <p:cNvSpPr txBox="1"/>
          <p:nvPr/>
        </p:nvSpPr>
        <p:spPr>
          <a:xfrm>
            <a:off x="556650" y="1350400"/>
            <a:ext cx="10423200" cy="53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254" name="Google Shape;254;p32"/>
          <p:cNvPicPr preferRelativeResize="0"/>
          <p:nvPr/>
        </p:nvPicPr>
        <p:blipFill rotWithShape="1">
          <a:blip r:embed="rId3">
            <a:alphaModFix/>
          </a:blip>
          <a:srcRect b="0" l="0" r="0" t="0"/>
          <a:stretch/>
        </p:blipFill>
        <p:spPr>
          <a:xfrm>
            <a:off x="127575" y="985825"/>
            <a:ext cx="11845724" cy="5872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3"/>
          <p:cNvSpPr txBox="1"/>
          <p:nvPr/>
        </p:nvSpPr>
        <p:spPr>
          <a:xfrm>
            <a:off x="717550" y="659375"/>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 Demo</a:t>
            </a:r>
            <a:endParaRPr b="0" i="0" sz="4000" u="none" cap="none" strike="noStrike">
              <a:solidFill>
                <a:srgbClr val="0F7597"/>
              </a:solidFill>
              <a:latin typeface="Trebuchet MS"/>
              <a:ea typeface="Trebuchet MS"/>
              <a:cs typeface="Trebuchet MS"/>
              <a:sym typeface="Trebuchet MS"/>
            </a:endParaRPr>
          </a:p>
        </p:txBody>
      </p:sp>
      <p:pic>
        <p:nvPicPr>
          <p:cNvPr id="260" name="Google Shape;260;p33">
            <a:hlinkClick r:id="rId3"/>
          </p:cNvPr>
          <p:cNvPicPr preferRelativeResize="0"/>
          <p:nvPr/>
        </p:nvPicPr>
        <p:blipFill rotWithShape="1">
          <a:blip r:embed="rId4">
            <a:alphaModFix/>
          </a:blip>
          <a:srcRect b="0" l="0" r="0" t="0"/>
          <a:stretch/>
        </p:blipFill>
        <p:spPr>
          <a:xfrm>
            <a:off x="3865075" y="2019500"/>
            <a:ext cx="3101425" cy="2984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4"/>
          <p:cNvSpPr txBox="1"/>
          <p:nvPr/>
        </p:nvSpPr>
        <p:spPr>
          <a:xfrm>
            <a:off x="717550" y="659375"/>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a:t>
            </a:r>
            <a:endParaRPr b="0" i="0" sz="4000" u="none" cap="none" strike="noStrike">
              <a:solidFill>
                <a:srgbClr val="0F7597"/>
              </a:solidFill>
              <a:latin typeface="Trebuchet MS"/>
              <a:ea typeface="Trebuchet MS"/>
              <a:cs typeface="Trebuchet MS"/>
              <a:sym typeface="Trebuchet MS"/>
            </a:endParaRPr>
          </a:p>
        </p:txBody>
      </p:sp>
      <p:pic>
        <p:nvPicPr>
          <p:cNvPr id="266" name="Google Shape;266;p34"/>
          <p:cNvPicPr preferRelativeResize="0"/>
          <p:nvPr/>
        </p:nvPicPr>
        <p:blipFill rotWithShape="1">
          <a:blip r:embed="rId3">
            <a:alphaModFix/>
          </a:blip>
          <a:srcRect b="0" l="0" r="0" t="0"/>
          <a:stretch/>
        </p:blipFill>
        <p:spPr>
          <a:xfrm>
            <a:off x="1342775" y="1543050"/>
            <a:ext cx="8035174" cy="4687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5"/>
          <p:cNvSpPr txBox="1"/>
          <p:nvPr/>
        </p:nvSpPr>
        <p:spPr>
          <a:xfrm>
            <a:off x="717550" y="659375"/>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a:t>
            </a:r>
            <a:endParaRPr b="0" i="0" sz="4000" u="none" cap="none" strike="noStrike">
              <a:solidFill>
                <a:srgbClr val="0F7597"/>
              </a:solidFill>
              <a:latin typeface="Trebuchet MS"/>
              <a:ea typeface="Trebuchet MS"/>
              <a:cs typeface="Trebuchet MS"/>
              <a:sym typeface="Trebuchet MS"/>
            </a:endParaRPr>
          </a:p>
        </p:txBody>
      </p:sp>
      <p:pic>
        <p:nvPicPr>
          <p:cNvPr id="272" name="Google Shape;272;p35"/>
          <p:cNvPicPr preferRelativeResize="0"/>
          <p:nvPr/>
        </p:nvPicPr>
        <p:blipFill rotWithShape="1">
          <a:blip r:embed="rId3">
            <a:alphaModFix/>
          </a:blip>
          <a:srcRect b="0" l="0" r="0" t="0"/>
          <a:stretch/>
        </p:blipFill>
        <p:spPr>
          <a:xfrm>
            <a:off x="717550" y="1613925"/>
            <a:ext cx="11013609" cy="512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6"/>
          <p:cNvSpPr txBox="1"/>
          <p:nvPr/>
        </p:nvSpPr>
        <p:spPr>
          <a:xfrm>
            <a:off x="717550" y="659375"/>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a:t>
            </a:r>
            <a:endParaRPr b="0" i="0" sz="4000" u="none" cap="none" strike="noStrike">
              <a:solidFill>
                <a:srgbClr val="0F7597"/>
              </a:solidFill>
              <a:latin typeface="Trebuchet MS"/>
              <a:ea typeface="Trebuchet MS"/>
              <a:cs typeface="Trebuchet MS"/>
              <a:sym typeface="Trebuchet MS"/>
            </a:endParaRPr>
          </a:p>
        </p:txBody>
      </p:sp>
      <p:pic>
        <p:nvPicPr>
          <p:cNvPr id="278" name="Google Shape;278;p36"/>
          <p:cNvPicPr preferRelativeResize="0"/>
          <p:nvPr/>
        </p:nvPicPr>
        <p:blipFill rotWithShape="1">
          <a:blip r:embed="rId3">
            <a:alphaModFix/>
          </a:blip>
          <a:srcRect b="0" l="0" r="0" t="0"/>
          <a:stretch/>
        </p:blipFill>
        <p:spPr>
          <a:xfrm>
            <a:off x="894775" y="1507875"/>
            <a:ext cx="10239667" cy="51270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7"/>
          <p:cNvSpPr txBox="1"/>
          <p:nvPr/>
        </p:nvSpPr>
        <p:spPr>
          <a:xfrm>
            <a:off x="717550" y="659375"/>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a:t>
            </a:r>
            <a:endParaRPr b="0" i="0" sz="4000" u="none" cap="none" strike="noStrike">
              <a:solidFill>
                <a:srgbClr val="0F7597"/>
              </a:solidFill>
              <a:latin typeface="Trebuchet MS"/>
              <a:ea typeface="Trebuchet MS"/>
              <a:cs typeface="Trebuchet MS"/>
              <a:sym typeface="Trebuchet MS"/>
            </a:endParaRPr>
          </a:p>
        </p:txBody>
      </p:sp>
      <p:pic>
        <p:nvPicPr>
          <p:cNvPr id="284" name="Google Shape;284;p37"/>
          <p:cNvPicPr preferRelativeResize="0"/>
          <p:nvPr/>
        </p:nvPicPr>
        <p:blipFill rotWithShape="1">
          <a:blip r:embed="rId3">
            <a:alphaModFix/>
          </a:blip>
          <a:srcRect b="0" l="0" r="0" t="0"/>
          <a:stretch/>
        </p:blipFill>
        <p:spPr>
          <a:xfrm>
            <a:off x="1342775" y="1543050"/>
            <a:ext cx="8035174" cy="4687199"/>
          </a:xfrm>
          <a:prstGeom prst="rect">
            <a:avLst/>
          </a:prstGeom>
          <a:noFill/>
          <a:ln>
            <a:noFill/>
          </a:ln>
        </p:spPr>
      </p:pic>
      <p:pic>
        <p:nvPicPr>
          <p:cNvPr id="285" name="Google Shape;285;p37"/>
          <p:cNvPicPr preferRelativeResize="0"/>
          <p:nvPr/>
        </p:nvPicPr>
        <p:blipFill rotWithShape="1">
          <a:blip r:embed="rId4">
            <a:alphaModFix/>
          </a:blip>
          <a:srcRect b="0" l="0" r="0" t="0"/>
          <a:stretch/>
        </p:blipFill>
        <p:spPr>
          <a:xfrm>
            <a:off x="438750" y="1355100"/>
            <a:ext cx="10393051" cy="5426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0"/>
          <p:cNvSpPr txBox="1"/>
          <p:nvPr/>
        </p:nvSpPr>
        <p:spPr>
          <a:xfrm>
            <a:off x="423075" y="1493200"/>
            <a:ext cx="8209200" cy="48258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Wearing something new over and over again and getting bored of it</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Go on a Shopping spree and come home with a black hole in your pocket for things that you will only wear a few times</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Work a 9-5 and want a power makeover to your wardrobe but end up shopping for fun non-work clothes, every time!</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Hate the mall, long queues, laundry, cheap clothes and want to slash your shopping expenses but still want to wear that amazing dress for a big event.</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000"/>
              <a:buFont typeface="Arial"/>
              <a:buChar char="•"/>
            </a:pPr>
            <a:r>
              <a:rPr b="0" i="0" lang="en-US" sz="2000" u="none" cap="none" strike="noStrike">
                <a:solidFill>
                  <a:schemeClr val="dk1"/>
                </a:solidFill>
                <a:latin typeface="Arial"/>
                <a:ea typeface="Arial"/>
                <a:cs typeface="Arial"/>
                <a:sym typeface="Arial"/>
              </a:rPr>
              <a:t>Are you contemplating life while looking at your closet, seeing where all your money went and still got nothing to wear?</a:t>
            </a:r>
            <a:endParaRPr b="0" i="0" sz="2000" u="none" cap="none" strike="noStrike">
              <a:solidFill>
                <a:schemeClr val="dk1"/>
              </a:solidFill>
              <a:latin typeface="Trebuchet MS"/>
              <a:ea typeface="Trebuchet MS"/>
              <a:cs typeface="Trebuchet MS"/>
              <a:sym typeface="Trebuchet MS"/>
            </a:endParaRPr>
          </a:p>
        </p:txBody>
      </p:sp>
      <p:sp>
        <p:nvSpPr>
          <p:cNvPr id="169" name="Google Shape;169;p20"/>
          <p:cNvSpPr txBox="1"/>
          <p:nvPr/>
        </p:nvSpPr>
        <p:spPr>
          <a:xfrm>
            <a:off x="423075" y="550389"/>
            <a:ext cx="79839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F7597"/>
                </a:solidFill>
                <a:latin typeface="Trebuchet MS"/>
                <a:ea typeface="Trebuchet MS"/>
                <a:cs typeface="Trebuchet MS"/>
                <a:sym typeface="Trebuchet MS"/>
              </a:rPr>
              <a:t>Our Everyday Problem</a:t>
            </a:r>
            <a:endParaRPr b="0" i="0" sz="1400" u="none" cap="none" strike="noStrike">
              <a:solidFill>
                <a:srgbClr val="000000"/>
              </a:solidFill>
              <a:latin typeface="Arial"/>
              <a:ea typeface="Arial"/>
              <a:cs typeface="Arial"/>
              <a:sym typeface="Arial"/>
            </a:endParaRPr>
          </a:p>
        </p:txBody>
      </p:sp>
      <p:pic>
        <p:nvPicPr>
          <p:cNvPr descr="&#10;" id="170" name="Google Shape;170;p20"/>
          <p:cNvPicPr preferRelativeResize="0"/>
          <p:nvPr/>
        </p:nvPicPr>
        <p:blipFill rotWithShape="1">
          <a:blip r:embed="rId3">
            <a:alphaModFix/>
          </a:blip>
          <a:srcRect b="0" l="30761" r="30761" t="0"/>
          <a:stretch/>
        </p:blipFill>
        <p:spPr>
          <a:xfrm>
            <a:off x="8916225" y="1759516"/>
            <a:ext cx="3051143" cy="3338967"/>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8"/>
          <p:cNvSpPr txBox="1"/>
          <p:nvPr/>
        </p:nvSpPr>
        <p:spPr>
          <a:xfrm>
            <a:off x="717550" y="659375"/>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a:t>
            </a:r>
            <a:endParaRPr b="0" i="0" sz="4000" u="none" cap="none" strike="noStrike">
              <a:solidFill>
                <a:srgbClr val="0F7597"/>
              </a:solidFill>
              <a:latin typeface="Trebuchet MS"/>
              <a:ea typeface="Trebuchet MS"/>
              <a:cs typeface="Trebuchet MS"/>
              <a:sym typeface="Trebuchet MS"/>
            </a:endParaRPr>
          </a:p>
        </p:txBody>
      </p:sp>
      <p:pic>
        <p:nvPicPr>
          <p:cNvPr id="291" name="Google Shape;291;p38"/>
          <p:cNvPicPr preferRelativeResize="0"/>
          <p:nvPr/>
        </p:nvPicPr>
        <p:blipFill rotWithShape="1">
          <a:blip r:embed="rId3">
            <a:alphaModFix/>
          </a:blip>
          <a:srcRect b="0" l="0" r="0" t="0"/>
          <a:stretch/>
        </p:blipFill>
        <p:spPr>
          <a:xfrm>
            <a:off x="505900" y="1596250"/>
            <a:ext cx="9959471" cy="5127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9"/>
          <p:cNvSpPr txBox="1"/>
          <p:nvPr/>
        </p:nvSpPr>
        <p:spPr>
          <a:xfrm>
            <a:off x="717550" y="659375"/>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a:t>
            </a:r>
            <a:endParaRPr b="0" i="0" sz="4000" u="none" cap="none" strike="noStrike">
              <a:solidFill>
                <a:srgbClr val="0F7597"/>
              </a:solidFill>
              <a:latin typeface="Trebuchet MS"/>
              <a:ea typeface="Trebuchet MS"/>
              <a:cs typeface="Trebuchet MS"/>
              <a:sym typeface="Trebuchet MS"/>
            </a:endParaRPr>
          </a:p>
        </p:txBody>
      </p:sp>
      <p:pic>
        <p:nvPicPr>
          <p:cNvPr id="297" name="Google Shape;297;p39"/>
          <p:cNvPicPr preferRelativeResize="0"/>
          <p:nvPr/>
        </p:nvPicPr>
        <p:blipFill rotWithShape="1">
          <a:blip r:embed="rId3">
            <a:alphaModFix/>
          </a:blip>
          <a:srcRect b="0" l="0" r="0" t="0"/>
          <a:stretch/>
        </p:blipFill>
        <p:spPr>
          <a:xfrm>
            <a:off x="717550" y="1560900"/>
            <a:ext cx="9854068" cy="51270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0"/>
          <p:cNvSpPr txBox="1"/>
          <p:nvPr/>
        </p:nvSpPr>
        <p:spPr>
          <a:xfrm>
            <a:off x="717550" y="659375"/>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a:t>
            </a:r>
            <a:endParaRPr b="0" i="0" sz="4000" u="none" cap="none" strike="noStrike">
              <a:solidFill>
                <a:srgbClr val="0F7597"/>
              </a:solidFill>
              <a:latin typeface="Trebuchet MS"/>
              <a:ea typeface="Trebuchet MS"/>
              <a:cs typeface="Trebuchet MS"/>
              <a:sym typeface="Trebuchet MS"/>
            </a:endParaRPr>
          </a:p>
        </p:txBody>
      </p:sp>
      <p:pic>
        <p:nvPicPr>
          <p:cNvPr id="303" name="Google Shape;303;p40"/>
          <p:cNvPicPr preferRelativeResize="0"/>
          <p:nvPr/>
        </p:nvPicPr>
        <p:blipFill rotWithShape="1">
          <a:blip r:embed="rId3">
            <a:alphaModFix/>
          </a:blip>
          <a:srcRect b="9444" l="0" r="10449" t="0"/>
          <a:stretch/>
        </p:blipFill>
        <p:spPr>
          <a:xfrm>
            <a:off x="717550" y="1560900"/>
            <a:ext cx="8307351" cy="4862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1"/>
          <p:cNvSpPr txBox="1"/>
          <p:nvPr/>
        </p:nvSpPr>
        <p:spPr>
          <a:xfrm>
            <a:off x="717550" y="530800"/>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a:t>
            </a:r>
            <a:endParaRPr b="0" i="0" sz="4000" u="none" cap="none" strike="noStrike">
              <a:solidFill>
                <a:srgbClr val="0F7597"/>
              </a:solidFill>
              <a:latin typeface="Trebuchet MS"/>
              <a:ea typeface="Trebuchet MS"/>
              <a:cs typeface="Trebuchet MS"/>
              <a:sym typeface="Trebuchet MS"/>
            </a:endParaRPr>
          </a:p>
        </p:txBody>
      </p:sp>
      <p:pic>
        <p:nvPicPr>
          <p:cNvPr id="309" name="Google Shape;309;p41"/>
          <p:cNvPicPr preferRelativeResize="0"/>
          <p:nvPr/>
        </p:nvPicPr>
        <p:blipFill rotWithShape="1">
          <a:blip r:embed="rId3">
            <a:alphaModFix/>
          </a:blip>
          <a:srcRect b="0" l="0" r="0" t="0"/>
          <a:stretch/>
        </p:blipFill>
        <p:spPr>
          <a:xfrm>
            <a:off x="717550" y="1297601"/>
            <a:ext cx="10541576" cy="5477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2"/>
          <p:cNvSpPr txBox="1"/>
          <p:nvPr/>
        </p:nvSpPr>
        <p:spPr>
          <a:xfrm>
            <a:off x="717550" y="659375"/>
            <a:ext cx="6572700" cy="7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User Interface</a:t>
            </a:r>
            <a:endParaRPr b="0" i="0" sz="4000" u="none" cap="none" strike="noStrike">
              <a:solidFill>
                <a:srgbClr val="0F7597"/>
              </a:solidFill>
              <a:latin typeface="Trebuchet MS"/>
              <a:ea typeface="Trebuchet MS"/>
              <a:cs typeface="Trebuchet MS"/>
              <a:sym typeface="Trebuchet MS"/>
            </a:endParaRPr>
          </a:p>
        </p:txBody>
      </p:sp>
      <p:pic>
        <p:nvPicPr>
          <p:cNvPr id="315" name="Google Shape;315;p42"/>
          <p:cNvPicPr preferRelativeResize="0"/>
          <p:nvPr/>
        </p:nvPicPr>
        <p:blipFill rotWithShape="1">
          <a:blip r:embed="rId3">
            <a:alphaModFix/>
          </a:blip>
          <a:srcRect b="0" l="0" r="0" t="0"/>
          <a:stretch/>
        </p:blipFill>
        <p:spPr>
          <a:xfrm>
            <a:off x="813075" y="1337425"/>
            <a:ext cx="9920351" cy="5245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3"/>
          <p:cNvSpPr txBox="1"/>
          <p:nvPr/>
        </p:nvSpPr>
        <p:spPr>
          <a:xfrm>
            <a:off x="517050" y="531275"/>
            <a:ext cx="5637000" cy="7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Future Scope</a:t>
            </a:r>
            <a:endParaRPr b="0" i="0" sz="4000" u="none" cap="none" strike="noStrike">
              <a:solidFill>
                <a:srgbClr val="0F7597"/>
              </a:solidFill>
              <a:latin typeface="Trebuchet MS"/>
              <a:ea typeface="Trebuchet MS"/>
              <a:cs typeface="Trebuchet MS"/>
              <a:sym typeface="Trebuchet MS"/>
            </a:endParaRPr>
          </a:p>
        </p:txBody>
      </p:sp>
      <p:sp>
        <p:nvSpPr>
          <p:cNvPr id="321" name="Google Shape;321;p43"/>
          <p:cNvSpPr txBox="1"/>
          <p:nvPr/>
        </p:nvSpPr>
        <p:spPr>
          <a:xfrm>
            <a:off x="517050" y="1671200"/>
            <a:ext cx="9208800" cy="41649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Expand our business outside Bay area</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Provide Customization of rented dress</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Develop Mobile Application for IOS &amp; Android device</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Provide designer </a:t>
            </a:r>
            <a:r>
              <a:rPr b="0" i="0" lang="en-US" sz="2400" u="none" cap="none" strike="noStrike">
                <a:solidFill>
                  <a:schemeClr val="dk1"/>
                </a:solidFill>
                <a:latin typeface="Arial"/>
                <a:ea typeface="Arial"/>
                <a:cs typeface="Arial"/>
                <a:sym typeface="Arial"/>
              </a:rPr>
              <a:t>matching </a:t>
            </a:r>
            <a:r>
              <a:rPr b="0" i="0" lang="en-US" sz="2400" u="none" cap="none" strike="noStrike">
                <a:solidFill>
                  <a:srgbClr val="000000"/>
                </a:solidFill>
                <a:latin typeface="Arial"/>
                <a:ea typeface="Arial"/>
                <a:cs typeface="Arial"/>
                <a:sym typeface="Arial"/>
              </a:rPr>
              <a:t>accessories with the rented dress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4"/>
          <p:cNvSpPr txBox="1"/>
          <p:nvPr/>
        </p:nvSpPr>
        <p:spPr>
          <a:xfrm>
            <a:off x="517050" y="531275"/>
            <a:ext cx="5637000" cy="7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What we learned</a:t>
            </a:r>
            <a:endParaRPr b="0" i="0" sz="4000" u="none" cap="none" strike="noStrike">
              <a:solidFill>
                <a:srgbClr val="0F7597"/>
              </a:solidFill>
              <a:latin typeface="Trebuchet MS"/>
              <a:ea typeface="Trebuchet MS"/>
              <a:cs typeface="Trebuchet MS"/>
              <a:sym typeface="Trebuchet MS"/>
            </a:endParaRPr>
          </a:p>
        </p:txBody>
      </p:sp>
      <p:sp>
        <p:nvSpPr>
          <p:cNvPr id="327" name="Google Shape;327;p44"/>
          <p:cNvSpPr txBox="1"/>
          <p:nvPr/>
        </p:nvSpPr>
        <p:spPr>
          <a:xfrm>
            <a:off x="444175" y="1415425"/>
            <a:ext cx="10340400" cy="48504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Multiple Iterations of requirement revisions are required while designing DFDs and Use-cases</a:t>
            </a:r>
            <a:endParaRPr b="0" i="0" sz="2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The importance of consistency</a:t>
            </a:r>
            <a:endParaRPr b="0" i="0" sz="2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Understanding how AGILE methodologies works and how to update the requirements</a:t>
            </a:r>
            <a:endParaRPr b="0" i="0" sz="2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Importance of task distribution, task assignment, responsibility and teamwork</a:t>
            </a:r>
            <a:endParaRPr b="0" i="0" sz="2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Developed an analytical mind set about existing systems and started thinking about what goes into designing a system</a:t>
            </a:r>
            <a:endParaRPr b="0" i="0" sz="2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Appreciating existing systems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45"/>
          <p:cNvPicPr preferRelativeResize="0"/>
          <p:nvPr/>
        </p:nvPicPr>
        <p:blipFill rotWithShape="1">
          <a:blip r:embed="rId3">
            <a:alphaModFix/>
          </a:blip>
          <a:srcRect b="0" l="0" r="0" t="0"/>
          <a:stretch/>
        </p:blipFill>
        <p:spPr>
          <a:xfrm>
            <a:off x="3037113" y="1160325"/>
            <a:ext cx="5700813" cy="42281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1"/>
          <p:cNvSpPr txBox="1"/>
          <p:nvPr/>
        </p:nvSpPr>
        <p:spPr>
          <a:xfrm>
            <a:off x="583675" y="1961625"/>
            <a:ext cx="7624500" cy="29538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Designer clothes that look as beautiful on you as they do online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The selection is really endless</a:t>
            </a:r>
            <a:endParaRPr b="0" i="0" sz="2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Wasting time in shopping queue</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Expensive!!</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76" name="Google Shape;176;p21"/>
          <p:cNvSpPr txBox="1"/>
          <p:nvPr/>
        </p:nvSpPr>
        <p:spPr>
          <a:xfrm>
            <a:off x="583678" y="864784"/>
            <a:ext cx="454405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F7597"/>
                </a:solidFill>
                <a:latin typeface="Trebuchet MS"/>
                <a:ea typeface="Trebuchet MS"/>
                <a:cs typeface="Trebuchet MS"/>
                <a:sym typeface="Trebuchet MS"/>
              </a:rPr>
              <a:t>Challenge</a:t>
            </a:r>
            <a:endParaRPr b="0" i="0" sz="1400" u="none" cap="none" strike="noStrike">
              <a:solidFill>
                <a:srgbClr val="000000"/>
              </a:solidFill>
              <a:latin typeface="Arial"/>
              <a:ea typeface="Arial"/>
              <a:cs typeface="Arial"/>
              <a:sym typeface="Arial"/>
            </a:endParaRPr>
          </a:p>
        </p:txBody>
      </p:sp>
      <p:pic>
        <p:nvPicPr>
          <p:cNvPr id="177" name="Google Shape;177;p21"/>
          <p:cNvPicPr preferRelativeResize="0"/>
          <p:nvPr/>
        </p:nvPicPr>
        <p:blipFill rotWithShape="1">
          <a:blip r:embed="rId3">
            <a:alphaModFix/>
          </a:blip>
          <a:srcRect b="10951" l="5433" r="11931" t="27508"/>
          <a:stretch/>
        </p:blipFill>
        <p:spPr>
          <a:xfrm>
            <a:off x="8719457" y="1572670"/>
            <a:ext cx="2888865" cy="3463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2"/>
          <p:cNvSpPr txBox="1"/>
          <p:nvPr/>
        </p:nvSpPr>
        <p:spPr>
          <a:xfrm>
            <a:off x="423075" y="1801500"/>
            <a:ext cx="8209200" cy="41979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Rental Restyle is an online rental service platform that enables the customers to rent designer outfits </a:t>
            </a:r>
            <a:r>
              <a:rPr lang="en-US" sz="2400">
                <a:solidFill>
                  <a:schemeClr val="dk1"/>
                </a:solidFill>
              </a:rPr>
              <a:t>as per</a:t>
            </a:r>
            <a:r>
              <a:rPr b="0" i="0" lang="en-US" sz="2400" u="none" cap="none" strike="noStrike">
                <a:solidFill>
                  <a:schemeClr val="dk1"/>
                </a:solidFill>
                <a:latin typeface="Arial"/>
                <a:ea typeface="Arial"/>
                <a:cs typeface="Arial"/>
                <a:sym typeface="Arial"/>
              </a:rPr>
              <a:t> their needs</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It features diverse types of dresses and outfits from various designers, catering to different occasions and multiple cultural groups for rent </a:t>
            </a:r>
            <a:endParaRPr b="0" i="0" sz="2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just">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At present we offer rental services for about 8 days at your doorstep across the Bay area</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id="183" name="Google Shape;183;p22"/>
          <p:cNvSpPr txBox="1"/>
          <p:nvPr/>
        </p:nvSpPr>
        <p:spPr>
          <a:xfrm>
            <a:off x="423075" y="855100"/>
            <a:ext cx="6470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F7597"/>
                </a:solidFill>
                <a:latin typeface="Trebuchet MS"/>
                <a:ea typeface="Trebuchet MS"/>
                <a:cs typeface="Trebuchet MS"/>
                <a:sym typeface="Trebuchet MS"/>
              </a:rPr>
              <a:t>Business Description</a:t>
            </a:r>
            <a:endParaRPr b="0" i="0" sz="1400" u="none" cap="none" strike="noStrike">
              <a:solidFill>
                <a:srgbClr val="000000"/>
              </a:solidFill>
              <a:latin typeface="Arial"/>
              <a:ea typeface="Arial"/>
              <a:cs typeface="Arial"/>
              <a:sym typeface="Arial"/>
            </a:endParaRPr>
          </a:p>
        </p:txBody>
      </p:sp>
      <p:pic>
        <p:nvPicPr>
          <p:cNvPr id="184" name="Google Shape;184;p22"/>
          <p:cNvPicPr preferRelativeResize="0"/>
          <p:nvPr/>
        </p:nvPicPr>
        <p:blipFill rotWithShape="1">
          <a:blip r:embed="rId3">
            <a:alphaModFix/>
          </a:blip>
          <a:srcRect b="0" l="0" r="0" t="0"/>
          <a:stretch/>
        </p:blipFill>
        <p:spPr>
          <a:xfrm>
            <a:off x="8868398" y="1648344"/>
            <a:ext cx="2572488" cy="35613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3"/>
          <p:cNvSpPr txBox="1"/>
          <p:nvPr/>
        </p:nvSpPr>
        <p:spPr>
          <a:xfrm>
            <a:off x="1036900" y="539050"/>
            <a:ext cx="3987600" cy="67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4000" u="none" cap="none" strike="noStrike">
                <a:solidFill>
                  <a:srgbClr val="0F7597"/>
                </a:solidFill>
                <a:latin typeface="Trebuchet MS"/>
                <a:ea typeface="Trebuchet MS"/>
                <a:cs typeface="Trebuchet MS"/>
                <a:sym typeface="Trebuchet MS"/>
              </a:rPr>
              <a:t>Business Need</a:t>
            </a:r>
            <a:endParaRPr b="1" i="0" sz="2800" u="none" cap="none" strike="noStrike">
              <a:solidFill>
                <a:srgbClr val="0F7597"/>
              </a:solidFill>
              <a:latin typeface="Arial"/>
              <a:ea typeface="Arial"/>
              <a:cs typeface="Arial"/>
              <a:sym typeface="Arial"/>
            </a:endParaRPr>
          </a:p>
        </p:txBody>
      </p:sp>
      <p:sp>
        <p:nvSpPr>
          <p:cNvPr id="190" name="Google Shape;190;p23"/>
          <p:cNvSpPr txBox="1"/>
          <p:nvPr/>
        </p:nvSpPr>
        <p:spPr>
          <a:xfrm>
            <a:off x="949425" y="1414075"/>
            <a:ext cx="9620700" cy="50859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 online portal for designers and customers where they can rent the collection based on latest trends, varying sizes and different designers for every occasion.</a:t>
            </a:r>
            <a:endParaRPr b="0" i="0" sz="2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Doorstep delivery and pickup to make the dresses accessible at the customer’s convenience. </a:t>
            </a:r>
            <a:endParaRPr b="0" i="0" sz="2400" u="none" cap="none" strike="noStrike">
              <a:solidFill>
                <a:srgbClr val="000000"/>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Dresses are made available at Pocket friendly prices</a:t>
            </a:r>
            <a:endParaRPr b="0" i="0" sz="2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Maintain proper hygiene and condition of the dresses.</a:t>
            </a:r>
            <a:endParaRPr b="0" i="0" sz="2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81000" lvl="0" marL="457200" marR="0" rtl="0" algn="just">
              <a:lnSpc>
                <a:spcPct val="115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Utmost Customer Satisfaction</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4"/>
          <p:cNvSpPr txBox="1"/>
          <p:nvPr/>
        </p:nvSpPr>
        <p:spPr>
          <a:xfrm>
            <a:off x="515250" y="1314350"/>
            <a:ext cx="10500300" cy="50565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System allows designers to create an account and upload all their designs in a catalog for customers to view and select.</a:t>
            </a:r>
            <a:endParaRPr b="0" i="0" sz="20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System allows customers to create an account and browse through different designer catalogs to rent dresses and make payments online.</a:t>
            </a:r>
            <a:endParaRPr b="0" i="0" sz="20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System helps with tracking the delivery status of the dresses from designer location to customer.</a:t>
            </a:r>
            <a:endParaRPr b="0" i="0" sz="20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System automatically checks for out of stock dresses in the user selection and gives updated selection to user for approval.</a:t>
            </a:r>
            <a:endParaRPr b="0" i="0" sz="20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order system is followed by fulfillment and shipment process and customer is notified and provided with an order tracking number.</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chemeClr val="dk1"/>
              </a:solidFill>
              <a:latin typeface="Arial"/>
              <a:ea typeface="Arial"/>
              <a:cs typeface="Arial"/>
              <a:sym typeface="Arial"/>
            </a:endParaRPr>
          </a:p>
        </p:txBody>
      </p:sp>
      <p:sp>
        <p:nvSpPr>
          <p:cNvPr id="196" name="Google Shape;196;p24"/>
          <p:cNvSpPr txBox="1"/>
          <p:nvPr/>
        </p:nvSpPr>
        <p:spPr>
          <a:xfrm>
            <a:off x="423075" y="464225"/>
            <a:ext cx="5795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F7597"/>
                </a:solidFill>
                <a:latin typeface="Trebuchet MS"/>
                <a:ea typeface="Trebuchet MS"/>
                <a:cs typeface="Trebuchet MS"/>
                <a:sym typeface="Trebuchet MS"/>
              </a:rPr>
              <a:t>Business Requirement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5"/>
          <p:cNvSpPr txBox="1"/>
          <p:nvPr/>
        </p:nvSpPr>
        <p:spPr>
          <a:xfrm>
            <a:off x="358875" y="971225"/>
            <a:ext cx="10531500" cy="57432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15000"/>
              </a:lnSpc>
              <a:spcBef>
                <a:spcPts val="0"/>
              </a:spcBef>
              <a:spcAft>
                <a:spcPts val="0"/>
              </a:spcAft>
              <a:buClr>
                <a:srgbClr val="000000"/>
              </a:buClr>
              <a:buSzPts val="2000"/>
              <a:buFont typeface="Times New Roman"/>
              <a:buChar char="●"/>
            </a:pPr>
            <a:r>
              <a:rPr b="1" i="1" lang="en-US" sz="2000" u="none" cap="none" strike="noStrike">
                <a:solidFill>
                  <a:srgbClr val="0F7597"/>
                </a:solidFill>
                <a:latin typeface="Arial"/>
                <a:ea typeface="Arial"/>
                <a:cs typeface="Arial"/>
                <a:sym typeface="Arial"/>
              </a:rPr>
              <a:t>Reducing time length</a:t>
            </a:r>
            <a:r>
              <a:rPr b="0" i="1" lang="en-US" sz="2000" u="none" cap="none" strike="noStrike">
                <a:solidFill>
                  <a:srgbClr val="0F7597"/>
                </a:solidFill>
                <a:latin typeface="Arial"/>
                <a:ea typeface="Arial"/>
                <a:cs typeface="Arial"/>
                <a:sym typeface="Arial"/>
              </a:rPr>
              <a:t>:</a:t>
            </a:r>
            <a:r>
              <a:rPr b="0" i="0" lang="en-US" sz="2000" u="none" cap="none" strike="noStrike">
                <a:solidFill>
                  <a:schemeClr val="dk1"/>
                </a:solidFill>
                <a:latin typeface="Arial"/>
                <a:ea typeface="Arial"/>
                <a:cs typeface="Arial"/>
                <a:sym typeface="Arial"/>
              </a:rPr>
              <a:t> The system will help us bring high street fashion online, making the process of renting clothes hassle-free with the advent of technology.</a:t>
            </a:r>
            <a:endParaRPr b="0" i="0" sz="20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15000"/>
              </a:lnSpc>
              <a:spcBef>
                <a:spcPts val="0"/>
              </a:spcBef>
              <a:spcAft>
                <a:spcPts val="0"/>
              </a:spcAft>
              <a:buClr>
                <a:srgbClr val="000000"/>
              </a:buClr>
              <a:buSzPts val="2000"/>
              <a:buFont typeface="Times New Roman"/>
              <a:buChar char="●"/>
            </a:pPr>
            <a:r>
              <a:rPr b="1" i="1" lang="en-US" sz="2000" u="none" cap="none" strike="noStrike">
                <a:solidFill>
                  <a:srgbClr val="0F7597"/>
                </a:solidFill>
                <a:latin typeface="Arial"/>
                <a:ea typeface="Arial"/>
                <a:cs typeface="Arial"/>
                <a:sym typeface="Arial"/>
              </a:rPr>
              <a:t>Pocket Friendly Prices</a:t>
            </a:r>
            <a:r>
              <a:rPr b="0" i="0" lang="en-US" sz="2000" u="none" cap="none" strike="noStrike">
                <a:solidFill>
                  <a:srgbClr val="0F7597"/>
                </a:solidFill>
                <a:latin typeface="Arial"/>
                <a:ea typeface="Arial"/>
                <a:cs typeface="Arial"/>
                <a:sym typeface="Arial"/>
              </a:rPr>
              <a:t>:</a:t>
            </a:r>
            <a:r>
              <a:rPr b="0" i="0" lang="en-US" sz="2000" u="none" cap="none" strike="noStrike">
                <a:solidFill>
                  <a:schemeClr val="dk1"/>
                </a:solidFill>
                <a:latin typeface="Arial"/>
                <a:ea typeface="Arial"/>
                <a:cs typeface="Arial"/>
                <a:sym typeface="Arial"/>
              </a:rPr>
              <a:t> It will reduce the cost of buying actual dresses for the customer as they can rent dresses which they would like to wear on a few numbers of occasions.</a:t>
            </a:r>
            <a:endParaRPr b="0" i="0" sz="20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15000"/>
              </a:lnSpc>
              <a:spcBef>
                <a:spcPts val="0"/>
              </a:spcBef>
              <a:spcAft>
                <a:spcPts val="0"/>
              </a:spcAft>
              <a:buClr>
                <a:srgbClr val="000000"/>
              </a:buClr>
              <a:buSzPts val="2000"/>
              <a:buFont typeface="Times New Roman"/>
              <a:buChar char="●"/>
            </a:pPr>
            <a:r>
              <a:rPr b="1" i="1" lang="en-US" sz="2000" u="none" cap="none" strike="noStrike">
                <a:solidFill>
                  <a:srgbClr val="0F7597"/>
                </a:solidFill>
                <a:latin typeface="Arial"/>
                <a:ea typeface="Arial"/>
                <a:cs typeface="Arial"/>
                <a:sym typeface="Arial"/>
              </a:rPr>
              <a:t>Adding Flexibility</a:t>
            </a:r>
            <a:r>
              <a:rPr b="0" i="0" lang="en-US" sz="2000" u="none" cap="none" strike="noStrike">
                <a:solidFill>
                  <a:srgbClr val="0F7597"/>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The system aims at adding flexibility to the customers as well as the designers. The customers can access various dresses based on their dates, size and occasion across different designer labels.</a:t>
            </a:r>
            <a:endParaRPr b="0" i="0" sz="20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15000"/>
              </a:lnSpc>
              <a:spcBef>
                <a:spcPts val="0"/>
              </a:spcBef>
              <a:spcAft>
                <a:spcPts val="0"/>
              </a:spcAft>
              <a:buClr>
                <a:srgbClr val="000000"/>
              </a:buClr>
              <a:buSzPts val="2000"/>
              <a:buFont typeface="Times New Roman"/>
              <a:buChar char="●"/>
            </a:pPr>
            <a:r>
              <a:rPr b="1" i="1" lang="en-US" sz="2000" u="none" cap="none" strike="noStrike">
                <a:solidFill>
                  <a:srgbClr val="0F7597"/>
                </a:solidFill>
                <a:latin typeface="Arial"/>
                <a:ea typeface="Arial"/>
                <a:cs typeface="Arial"/>
                <a:sym typeface="Arial"/>
              </a:rPr>
              <a:t>Doorstep Delivery</a:t>
            </a:r>
            <a:r>
              <a:rPr b="0" i="0" lang="en-US" sz="2000" u="none" cap="none" strike="noStrike">
                <a:solidFill>
                  <a:srgbClr val="0F7597"/>
                </a:solidFill>
                <a:latin typeface="Arial"/>
                <a:ea typeface="Arial"/>
                <a:cs typeface="Arial"/>
                <a:sym typeface="Arial"/>
              </a:rPr>
              <a:t>:</a:t>
            </a:r>
            <a:r>
              <a:rPr b="0" i="0" lang="en-US" sz="2000" u="none" cap="none" strike="noStrike">
                <a:solidFill>
                  <a:schemeClr val="dk1"/>
                </a:solidFill>
                <a:latin typeface="Arial"/>
                <a:ea typeface="Arial"/>
                <a:cs typeface="Arial"/>
                <a:sym typeface="Arial"/>
              </a:rPr>
              <a:t> Rental Restyle delivers the clothes from the designer store to customers specified locations.</a:t>
            </a:r>
            <a:endParaRPr b="0" i="0" sz="20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15000"/>
              </a:lnSpc>
              <a:spcBef>
                <a:spcPts val="0"/>
              </a:spcBef>
              <a:spcAft>
                <a:spcPts val="0"/>
              </a:spcAft>
              <a:buClr>
                <a:srgbClr val="000000"/>
              </a:buClr>
              <a:buSzPts val="2000"/>
              <a:buFont typeface="Times New Roman"/>
              <a:buChar char="●"/>
            </a:pPr>
            <a:r>
              <a:rPr b="1" i="1" lang="en-US" sz="2000" u="none" cap="none" strike="noStrike">
                <a:solidFill>
                  <a:srgbClr val="0F7597"/>
                </a:solidFill>
                <a:latin typeface="Arial"/>
                <a:ea typeface="Arial"/>
                <a:cs typeface="Arial"/>
                <a:sym typeface="Arial"/>
              </a:rPr>
              <a:t>Creation and Expansion of market share</a:t>
            </a:r>
            <a:r>
              <a:rPr b="0" i="1" lang="en-US" sz="2000" u="none" cap="none" strike="noStrike">
                <a:solidFill>
                  <a:srgbClr val="0F7597"/>
                </a:solidFill>
                <a:latin typeface="Arial"/>
                <a:ea typeface="Arial"/>
                <a:cs typeface="Arial"/>
                <a:sym typeface="Arial"/>
              </a:rPr>
              <a:t>:</a:t>
            </a:r>
            <a:r>
              <a:rPr b="0" i="0" lang="en-US" sz="2000" u="none" cap="none" strike="noStrike">
                <a:solidFill>
                  <a:schemeClr val="dk1"/>
                </a:solidFill>
                <a:latin typeface="Arial"/>
                <a:ea typeface="Arial"/>
                <a:cs typeface="Arial"/>
                <a:sym typeface="Arial"/>
              </a:rPr>
              <a:t> The system will enable designers expand their market share by catering to a different market segment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02" name="Google Shape;202;p25"/>
          <p:cNvSpPr txBox="1"/>
          <p:nvPr/>
        </p:nvSpPr>
        <p:spPr>
          <a:xfrm>
            <a:off x="494150" y="181975"/>
            <a:ext cx="5103900" cy="68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F7597"/>
                </a:solidFill>
                <a:latin typeface="Trebuchet MS"/>
                <a:ea typeface="Trebuchet MS"/>
                <a:cs typeface="Trebuchet MS"/>
                <a:sym typeface="Trebuchet MS"/>
              </a:rPr>
              <a:t>Why Rental Restyle?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6"/>
          <p:cNvSpPr txBox="1"/>
          <p:nvPr/>
        </p:nvSpPr>
        <p:spPr>
          <a:xfrm>
            <a:off x="2707700" y="1482800"/>
            <a:ext cx="5275200" cy="995700"/>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F7597"/>
                </a:solidFill>
                <a:latin typeface="Arial"/>
                <a:ea typeface="Arial"/>
                <a:cs typeface="Arial"/>
                <a:sym typeface="Arial"/>
              </a:rPr>
              <a:t>Customer : </a:t>
            </a:r>
            <a:r>
              <a:rPr b="0" i="0" lang="en-US" sz="2400" u="none" cap="none" strike="noStrike">
                <a:solidFill>
                  <a:srgbClr val="000000"/>
                </a:solidFill>
                <a:latin typeface="Arial"/>
                <a:ea typeface="Arial"/>
                <a:cs typeface="Arial"/>
                <a:sym typeface="Arial"/>
              </a:rPr>
              <a:t>Performs search and rents clothes from application</a:t>
            </a:r>
            <a:endParaRPr b="0" i="0" sz="2400" u="none" cap="none" strike="noStrike">
              <a:solidFill>
                <a:srgbClr val="000000"/>
              </a:solidFill>
              <a:latin typeface="Arial"/>
              <a:ea typeface="Arial"/>
              <a:cs typeface="Arial"/>
              <a:sym typeface="Arial"/>
            </a:endParaRPr>
          </a:p>
        </p:txBody>
      </p:sp>
      <p:pic>
        <p:nvPicPr>
          <p:cNvPr id="208" name="Google Shape;208;p26"/>
          <p:cNvPicPr preferRelativeResize="0"/>
          <p:nvPr/>
        </p:nvPicPr>
        <p:blipFill rotWithShape="1">
          <a:blip r:embed="rId3">
            <a:alphaModFix/>
          </a:blip>
          <a:srcRect b="0" l="0" r="0" t="0"/>
          <a:stretch/>
        </p:blipFill>
        <p:spPr>
          <a:xfrm>
            <a:off x="8383325" y="1172213"/>
            <a:ext cx="1543125" cy="1476987"/>
          </a:xfrm>
          <a:prstGeom prst="rect">
            <a:avLst/>
          </a:prstGeom>
          <a:noFill/>
          <a:ln>
            <a:noFill/>
          </a:ln>
        </p:spPr>
      </p:pic>
      <p:sp>
        <p:nvSpPr>
          <p:cNvPr id="209" name="Google Shape;209;p26"/>
          <p:cNvSpPr txBox="1"/>
          <p:nvPr/>
        </p:nvSpPr>
        <p:spPr>
          <a:xfrm>
            <a:off x="2707700" y="2617997"/>
            <a:ext cx="5853300" cy="1056900"/>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9F4210"/>
              </a:buClr>
              <a:buSzPts val="2800"/>
              <a:buFont typeface="Arial"/>
              <a:buNone/>
            </a:pPr>
            <a:r>
              <a:rPr b="1" i="0" lang="en-US" sz="2400" u="none" cap="none" strike="noStrike">
                <a:solidFill>
                  <a:srgbClr val="0F7597"/>
                </a:solidFill>
                <a:latin typeface="Arial"/>
                <a:ea typeface="Arial"/>
                <a:cs typeface="Arial"/>
                <a:sym typeface="Arial"/>
              </a:rPr>
              <a:t>Designer : </a:t>
            </a:r>
            <a:r>
              <a:rPr b="0" i="0" lang="en-US" sz="2400" u="none" cap="none" strike="noStrike">
                <a:solidFill>
                  <a:srgbClr val="000000"/>
                </a:solidFill>
                <a:latin typeface="Arial"/>
                <a:ea typeface="Arial"/>
                <a:cs typeface="Arial"/>
                <a:sym typeface="Arial"/>
              </a:rPr>
              <a:t>Adds new clothes to the application</a:t>
            </a:r>
            <a:endParaRPr b="0" i="0" sz="2400" u="none" cap="none" strike="noStrike">
              <a:solidFill>
                <a:srgbClr val="000000"/>
              </a:solidFill>
              <a:latin typeface="Arial"/>
              <a:ea typeface="Arial"/>
              <a:cs typeface="Arial"/>
              <a:sym typeface="Arial"/>
            </a:endParaRPr>
          </a:p>
          <a:p>
            <a:pPr indent="0" lvl="0" marL="0" marR="0" rtl="0" algn="l">
              <a:lnSpc>
                <a:spcPct val="78571"/>
              </a:lnSpc>
              <a:spcBef>
                <a:spcPts val="0"/>
              </a:spcBef>
              <a:spcAft>
                <a:spcPts val="0"/>
              </a:spcAft>
              <a:buClr>
                <a:srgbClr val="000000"/>
              </a:buClr>
              <a:buSzPts val="2800"/>
              <a:buFont typeface="Arial"/>
              <a:buNone/>
            </a:pPr>
            <a:r>
              <a:t/>
            </a:r>
            <a:endParaRPr b="1" i="0" sz="2800" u="none" cap="none" strike="noStrike">
              <a:solidFill>
                <a:srgbClr val="9F4210"/>
              </a:solidFill>
              <a:latin typeface="Arial"/>
              <a:ea typeface="Arial"/>
              <a:cs typeface="Arial"/>
              <a:sym typeface="Arial"/>
            </a:endParaRPr>
          </a:p>
          <a:p>
            <a:pPr indent="0" lvl="0" marL="0" marR="0" rtl="0" algn="l">
              <a:lnSpc>
                <a:spcPct val="100000"/>
              </a:lnSpc>
              <a:spcBef>
                <a:spcPts val="0"/>
              </a:spcBef>
              <a:spcAft>
                <a:spcPts val="0"/>
              </a:spcAft>
              <a:buClr>
                <a:srgbClr val="9F4210"/>
              </a:buClr>
              <a:buSzPts val="2800"/>
              <a:buFont typeface="Arial"/>
              <a:buNone/>
            </a:pPr>
            <a:r>
              <a:t/>
            </a:r>
            <a:endParaRPr b="1" i="0" sz="2800" u="none" cap="none" strike="noStrike">
              <a:solidFill>
                <a:srgbClr val="0F7597"/>
              </a:solidFill>
              <a:latin typeface="Arial"/>
              <a:ea typeface="Arial"/>
              <a:cs typeface="Arial"/>
              <a:sym typeface="Arial"/>
            </a:endParaRPr>
          </a:p>
          <a:p>
            <a:pPr indent="-107950" lvl="0" marL="285750" marR="0" rtl="0" algn="l">
              <a:lnSpc>
                <a:spcPct val="78571"/>
              </a:lnSpc>
              <a:spcBef>
                <a:spcPts val="0"/>
              </a:spcBef>
              <a:spcAft>
                <a:spcPts val="0"/>
              </a:spcAft>
              <a:buClr>
                <a:srgbClr val="000000"/>
              </a:buClr>
              <a:buSzPts val="2800"/>
              <a:buFont typeface="Arial"/>
              <a:buNone/>
            </a:pPr>
            <a:r>
              <a:t/>
            </a:r>
            <a:endParaRPr b="0" i="0" sz="2800" u="none" cap="none" strike="noStrike">
              <a:solidFill>
                <a:srgbClr val="9F4210"/>
              </a:solidFill>
              <a:latin typeface="Arial"/>
              <a:ea typeface="Arial"/>
              <a:cs typeface="Arial"/>
              <a:sym typeface="Arial"/>
            </a:endParaRPr>
          </a:p>
          <a:p>
            <a:pPr indent="0" lvl="0" marL="0" marR="0" rtl="0" algn="l">
              <a:lnSpc>
                <a:spcPct val="78571"/>
              </a:lnSpc>
              <a:spcBef>
                <a:spcPts val="0"/>
              </a:spcBef>
              <a:spcAft>
                <a:spcPts val="0"/>
              </a:spcAft>
              <a:buClr>
                <a:srgbClr val="000000"/>
              </a:buClr>
              <a:buSzPts val="2800"/>
              <a:buFont typeface="Arial"/>
              <a:buNone/>
            </a:pPr>
            <a:r>
              <a:t/>
            </a:r>
            <a:endParaRPr b="1" i="0" sz="2800" u="none" cap="none" strike="noStrike">
              <a:solidFill>
                <a:srgbClr val="9F4210"/>
              </a:solidFill>
              <a:latin typeface="Arial"/>
              <a:ea typeface="Arial"/>
              <a:cs typeface="Arial"/>
              <a:sym typeface="Arial"/>
            </a:endParaRPr>
          </a:p>
        </p:txBody>
      </p:sp>
      <p:pic>
        <p:nvPicPr>
          <p:cNvPr id="210" name="Google Shape;210;p26"/>
          <p:cNvPicPr preferRelativeResize="0"/>
          <p:nvPr/>
        </p:nvPicPr>
        <p:blipFill rotWithShape="1">
          <a:blip r:embed="rId4">
            <a:alphaModFix/>
          </a:blip>
          <a:srcRect b="0" l="0" r="0" t="0"/>
          <a:stretch/>
        </p:blipFill>
        <p:spPr>
          <a:xfrm>
            <a:off x="332911" y="2226957"/>
            <a:ext cx="1723350" cy="1751744"/>
          </a:xfrm>
          <a:prstGeom prst="rect">
            <a:avLst/>
          </a:prstGeom>
          <a:noFill/>
          <a:ln>
            <a:noFill/>
          </a:ln>
        </p:spPr>
      </p:pic>
      <p:sp>
        <p:nvSpPr>
          <p:cNvPr id="211" name="Google Shape;211;p26"/>
          <p:cNvSpPr txBox="1"/>
          <p:nvPr/>
        </p:nvSpPr>
        <p:spPr>
          <a:xfrm>
            <a:off x="2591300" y="3598700"/>
            <a:ext cx="5558400" cy="9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F4210"/>
              </a:buClr>
              <a:buSzPts val="2800"/>
              <a:buFont typeface="Arial"/>
              <a:buNone/>
            </a:pPr>
            <a:r>
              <a:rPr b="1" i="0" lang="en-US" sz="2400" u="none" cap="none" strike="noStrike">
                <a:solidFill>
                  <a:srgbClr val="0F7597"/>
                </a:solidFill>
                <a:latin typeface="Arial"/>
                <a:ea typeface="Arial"/>
                <a:cs typeface="Arial"/>
                <a:sym typeface="Arial"/>
              </a:rPr>
              <a:t>3rd Party Logistics : </a:t>
            </a:r>
            <a:r>
              <a:rPr b="0" i="0" lang="en-US" sz="2400" u="none" cap="none" strike="noStrike">
                <a:solidFill>
                  <a:srgbClr val="000000"/>
                </a:solidFill>
                <a:latin typeface="Arial"/>
                <a:ea typeface="Arial"/>
                <a:cs typeface="Arial"/>
                <a:sym typeface="Arial"/>
              </a:rPr>
              <a:t>Takes care of delivery of rented clothes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26"/>
          <p:cNvPicPr preferRelativeResize="0"/>
          <p:nvPr/>
        </p:nvPicPr>
        <p:blipFill rotWithShape="1">
          <a:blip r:embed="rId5">
            <a:alphaModFix/>
          </a:blip>
          <a:srcRect b="0" l="0" r="0" t="0"/>
          <a:stretch/>
        </p:blipFill>
        <p:spPr>
          <a:xfrm>
            <a:off x="8401538" y="3495293"/>
            <a:ext cx="1606418" cy="1704131"/>
          </a:xfrm>
          <a:prstGeom prst="rect">
            <a:avLst/>
          </a:prstGeom>
          <a:noFill/>
          <a:ln>
            <a:noFill/>
          </a:ln>
        </p:spPr>
      </p:pic>
      <p:pic>
        <p:nvPicPr>
          <p:cNvPr id="213" name="Google Shape;213;p26"/>
          <p:cNvPicPr preferRelativeResize="0"/>
          <p:nvPr/>
        </p:nvPicPr>
        <p:blipFill rotWithShape="1">
          <a:blip r:embed="rId6">
            <a:alphaModFix/>
          </a:blip>
          <a:srcRect b="0" l="0" r="0" t="0"/>
          <a:stretch/>
        </p:blipFill>
        <p:spPr>
          <a:xfrm>
            <a:off x="283463" y="5033413"/>
            <a:ext cx="1822225" cy="1646475"/>
          </a:xfrm>
          <a:prstGeom prst="rect">
            <a:avLst/>
          </a:prstGeom>
          <a:noFill/>
          <a:ln>
            <a:noFill/>
          </a:ln>
        </p:spPr>
      </p:pic>
      <p:sp>
        <p:nvSpPr>
          <p:cNvPr id="214" name="Google Shape;214;p26"/>
          <p:cNvSpPr txBox="1"/>
          <p:nvPr/>
        </p:nvSpPr>
        <p:spPr>
          <a:xfrm>
            <a:off x="2649500" y="5623000"/>
            <a:ext cx="5158800" cy="105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F7597"/>
                </a:solidFill>
                <a:latin typeface="Arial"/>
                <a:ea typeface="Arial"/>
                <a:cs typeface="Arial"/>
                <a:sym typeface="Arial"/>
              </a:rPr>
              <a:t>Admin :</a:t>
            </a:r>
            <a:r>
              <a:rPr b="0" i="0" lang="en-US" sz="2400" u="none" cap="none" strike="noStrike">
                <a:solidFill>
                  <a:srgbClr val="0F7597"/>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Verifies the designer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F7597"/>
              </a:solidFill>
              <a:latin typeface="Arial"/>
              <a:ea typeface="Arial"/>
              <a:cs typeface="Arial"/>
              <a:sym typeface="Arial"/>
            </a:endParaRPr>
          </a:p>
        </p:txBody>
      </p:sp>
      <p:sp>
        <p:nvSpPr>
          <p:cNvPr id="215" name="Google Shape;215;p26"/>
          <p:cNvSpPr txBox="1"/>
          <p:nvPr/>
        </p:nvSpPr>
        <p:spPr>
          <a:xfrm>
            <a:off x="458600" y="393150"/>
            <a:ext cx="33435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F7597"/>
                </a:solidFill>
                <a:latin typeface="Trebuchet MS"/>
                <a:ea typeface="Trebuchet MS"/>
                <a:cs typeface="Trebuchet MS"/>
                <a:sym typeface="Trebuchet MS"/>
              </a:rPr>
              <a:t>System Users</a:t>
            </a:r>
            <a:endParaRPr b="0" i="0" sz="1400" u="none" cap="none" strike="noStrike">
              <a:solidFill>
                <a:srgbClr val="000000"/>
              </a:solidFill>
              <a:latin typeface="Arial"/>
              <a:ea typeface="Arial"/>
              <a:cs typeface="Arial"/>
              <a:sym typeface="Arial"/>
            </a:endParaRPr>
          </a:p>
        </p:txBody>
      </p:sp>
      <p:sp>
        <p:nvSpPr>
          <p:cNvPr id="216" name="Google Shape;216;p26"/>
          <p:cNvSpPr txBox="1"/>
          <p:nvPr/>
        </p:nvSpPr>
        <p:spPr>
          <a:xfrm>
            <a:off x="2667500" y="4665500"/>
            <a:ext cx="5315400" cy="9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F4210"/>
              </a:buClr>
              <a:buSzPts val="2800"/>
              <a:buFont typeface="Arial"/>
              <a:buNone/>
            </a:pPr>
            <a:r>
              <a:rPr b="1" i="0" lang="en-US" sz="2400" u="none" cap="none" strike="noStrike">
                <a:solidFill>
                  <a:srgbClr val="0F7597"/>
                </a:solidFill>
                <a:latin typeface="Arial"/>
                <a:ea typeface="Arial"/>
                <a:cs typeface="Arial"/>
                <a:sym typeface="Arial"/>
              </a:rPr>
              <a:t>3rd Party </a:t>
            </a:r>
            <a:r>
              <a:rPr b="1" lang="en-US" sz="2400">
                <a:solidFill>
                  <a:srgbClr val="0F7597"/>
                </a:solidFill>
              </a:rPr>
              <a:t>Payment Gateway</a:t>
            </a:r>
            <a:r>
              <a:rPr b="1" i="0" lang="en-US" sz="2400" u="none" cap="none" strike="noStrike">
                <a:solidFill>
                  <a:srgbClr val="0F7597"/>
                </a:solidFill>
                <a:latin typeface="Arial"/>
                <a:ea typeface="Arial"/>
                <a:cs typeface="Arial"/>
                <a:sym typeface="Arial"/>
              </a:rPr>
              <a:t> :</a:t>
            </a:r>
            <a:r>
              <a:rPr lang="en-US" sz="2400"/>
              <a:t> Verifies </a:t>
            </a:r>
            <a:r>
              <a:rPr lang="en-US" sz="2400">
                <a:solidFill>
                  <a:schemeClr val="dk1"/>
                </a:solidFill>
              </a:rPr>
              <a:t>payment information</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7"/>
          <p:cNvSpPr txBox="1"/>
          <p:nvPr/>
        </p:nvSpPr>
        <p:spPr>
          <a:xfrm>
            <a:off x="444175" y="531275"/>
            <a:ext cx="6929100" cy="68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4000" u="none" cap="none" strike="noStrike">
                <a:solidFill>
                  <a:srgbClr val="0F7597"/>
                </a:solidFill>
                <a:latin typeface="Trebuchet MS"/>
                <a:ea typeface="Trebuchet MS"/>
                <a:cs typeface="Trebuchet MS"/>
                <a:sym typeface="Trebuchet MS"/>
              </a:rPr>
              <a:t>How do we run the business?</a:t>
            </a:r>
            <a:endParaRPr b="1" i="0" sz="2400" u="none" cap="none" strike="noStrike">
              <a:solidFill>
                <a:srgbClr val="0F7597"/>
              </a:solidFill>
              <a:latin typeface="Arial"/>
              <a:ea typeface="Arial"/>
              <a:cs typeface="Arial"/>
              <a:sym typeface="Arial"/>
            </a:endParaRPr>
          </a:p>
        </p:txBody>
      </p:sp>
      <p:sp>
        <p:nvSpPr>
          <p:cNvPr id="222" name="Google Shape;222;p27"/>
          <p:cNvSpPr txBox="1"/>
          <p:nvPr/>
        </p:nvSpPr>
        <p:spPr>
          <a:xfrm>
            <a:off x="444175" y="1386450"/>
            <a:ext cx="8919000" cy="4085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Registration &amp; Activation</a:t>
            </a:r>
            <a:endParaRPr b="0" i="0" sz="28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800"/>
              <a:buFont typeface="Arial"/>
              <a:buNone/>
            </a:pPr>
            <a:r>
              <a:t/>
            </a:r>
            <a:endParaRPr b="0" i="0" sz="2800" u="none" cap="none" strike="noStrike">
              <a:solidFill>
                <a:srgbClr val="0F7597"/>
              </a:solidFill>
              <a:latin typeface="Arial"/>
              <a:ea typeface="Arial"/>
              <a:cs typeface="Arial"/>
              <a:sym typeface="Arial"/>
            </a:endParaRPr>
          </a:p>
          <a:p>
            <a:pPr indent="-355600" lvl="1" marL="9144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New Customers</a:t>
            </a:r>
            <a:endParaRPr b="0" i="0" sz="2000" u="none" cap="none" strike="noStrike">
              <a:solidFill>
                <a:srgbClr val="000000"/>
              </a:solidFill>
              <a:latin typeface="Arial"/>
              <a:ea typeface="Arial"/>
              <a:cs typeface="Arial"/>
              <a:sym typeface="Arial"/>
            </a:endParaRPr>
          </a:p>
          <a:p>
            <a:pPr indent="-355600" lvl="2" marL="13716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New customers create a new user account and browse through the available collection of designer outfits to Rent.</a:t>
            </a:r>
            <a:endParaRPr b="0" i="0" sz="20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1" marL="9144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New Designers</a:t>
            </a:r>
            <a:endParaRPr b="0" i="0" sz="2000" u="none" cap="none" strike="noStrike">
              <a:solidFill>
                <a:srgbClr val="000000"/>
              </a:solidFill>
              <a:latin typeface="Arial"/>
              <a:ea typeface="Arial"/>
              <a:cs typeface="Arial"/>
              <a:sym typeface="Arial"/>
            </a:endParaRPr>
          </a:p>
          <a:p>
            <a:pPr indent="-355600" lvl="2" marL="13716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Designers create their account and add their outfits in the catalog as per the size, ethnicity and type.</a:t>
            </a:r>
            <a:endParaRPr b="0" i="0" sz="2000" u="none" cap="none" strike="noStrike">
              <a:solidFill>
                <a:srgbClr val="000000"/>
              </a:solidFill>
              <a:latin typeface="Arial"/>
              <a:ea typeface="Arial"/>
              <a:cs typeface="Arial"/>
              <a:sym typeface="Arial"/>
            </a:endParaRPr>
          </a:p>
          <a:p>
            <a:pPr indent="-355600" lvl="2" marL="13716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New designers are validated by Rental Restyle’s system admin.</a:t>
            </a:r>
            <a:endParaRPr b="0" i="0" sz="20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F7597"/>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